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5"/>
  </p:notesMasterIdLst>
  <p:sldIdLst>
    <p:sldId id="775" r:id="rId2"/>
    <p:sldId id="776" r:id="rId3"/>
    <p:sldId id="778" r:id="rId4"/>
    <p:sldId id="779" r:id="rId5"/>
    <p:sldId id="780" r:id="rId6"/>
    <p:sldId id="781" r:id="rId7"/>
    <p:sldId id="783" r:id="rId8"/>
    <p:sldId id="782" r:id="rId9"/>
    <p:sldId id="784" r:id="rId10"/>
    <p:sldId id="855" r:id="rId11"/>
    <p:sldId id="785" r:id="rId12"/>
    <p:sldId id="795" r:id="rId13"/>
    <p:sldId id="786" r:id="rId14"/>
    <p:sldId id="788" r:id="rId15"/>
    <p:sldId id="787" r:id="rId16"/>
    <p:sldId id="789" r:id="rId17"/>
    <p:sldId id="790" r:id="rId18"/>
    <p:sldId id="792" r:id="rId19"/>
    <p:sldId id="791" r:id="rId20"/>
    <p:sldId id="851" r:id="rId21"/>
    <p:sldId id="852" r:id="rId22"/>
    <p:sldId id="856" r:id="rId23"/>
    <p:sldId id="859" r:id="rId24"/>
    <p:sldId id="857" r:id="rId25"/>
    <p:sldId id="796" r:id="rId26"/>
    <p:sldId id="793" r:id="rId27"/>
    <p:sldId id="794" r:id="rId28"/>
    <p:sldId id="858" r:id="rId29"/>
    <p:sldId id="860" r:id="rId30"/>
    <p:sldId id="861" r:id="rId31"/>
    <p:sldId id="862" r:id="rId32"/>
    <p:sldId id="863" r:id="rId33"/>
    <p:sldId id="864" r:id="rId34"/>
    <p:sldId id="865" r:id="rId35"/>
    <p:sldId id="866" r:id="rId36"/>
    <p:sldId id="867" r:id="rId37"/>
    <p:sldId id="868" r:id="rId38"/>
    <p:sldId id="839" r:id="rId39"/>
    <p:sldId id="840" r:id="rId40"/>
    <p:sldId id="841" r:id="rId41"/>
    <p:sldId id="842" r:id="rId42"/>
    <p:sldId id="843" r:id="rId43"/>
    <p:sldId id="844" r:id="rId44"/>
    <p:sldId id="845" r:id="rId45"/>
    <p:sldId id="919" r:id="rId46"/>
    <p:sldId id="869" r:id="rId47"/>
    <p:sldId id="799" r:id="rId48"/>
    <p:sldId id="800" r:id="rId49"/>
    <p:sldId id="801" r:id="rId50"/>
    <p:sldId id="802" r:id="rId51"/>
    <p:sldId id="803" r:id="rId52"/>
    <p:sldId id="804" r:id="rId53"/>
    <p:sldId id="805" r:id="rId54"/>
    <p:sldId id="806" r:id="rId55"/>
    <p:sldId id="807" r:id="rId56"/>
    <p:sldId id="809" r:id="rId57"/>
    <p:sldId id="810" r:id="rId58"/>
    <p:sldId id="811" r:id="rId59"/>
    <p:sldId id="812" r:id="rId60"/>
    <p:sldId id="813" r:id="rId61"/>
    <p:sldId id="814" r:id="rId62"/>
    <p:sldId id="815" r:id="rId63"/>
    <p:sldId id="816" r:id="rId64"/>
    <p:sldId id="817" r:id="rId65"/>
    <p:sldId id="818" r:id="rId66"/>
    <p:sldId id="819" r:id="rId67"/>
    <p:sldId id="820" r:id="rId68"/>
    <p:sldId id="821" r:id="rId69"/>
    <p:sldId id="822" r:id="rId70"/>
    <p:sldId id="824" r:id="rId71"/>
    <p:sldId id="825" r:id="rId72"/>
    <p:sldId id="826" r:id="rId73"/>
    <p:sldId id="870" r:id="rId74"/>
    <p:sldId id="908" r:id="rId75"/>
    <p:sldId id="909" r:id="rId76"/>
    <p:sldId id="910" r:id="rId77"/>
    <p:sldId id="876" r:id="rId78"/>
    <p:sldId id="877" r:id="rId79"/>
    <p:sldId id="878" r:id="rId80"/>
    <p:sldId id="879" r:id="rId81"/>
    <p:sldId id="880" r:id="rId82"/>
    <p:sldId id="884" r:id="rId83"/>
    <p:sldId id="906" r:id="rId84"/>
    <p:sldId id="889" r:id="rId85"/>
    <p:sldId id="890" r:id="rId86"/>
    <p:sldId id="920" r:id="rId87"/>
    <p:sldId id="891" r:id="rId88"/>
    <p:sldId id="917" r:id="rId89"/>
    <p:sldId id="918" r:id="rId90"/>
    <p:sldId id="911" r:id="rId91"/>
    <p:sldId id="885" r:id="rId92"/>
    <p:sldId id="894" r:id="rId93"/>
    <p:sldId id="895" r:id="rId94"/>
    <p:sldId id="896" r:id="rId95"/>
    <p:sldId id="897" r:id="rId96"/>
    <p:sldId id="898" r:id="rId97"/>
    <p:sldId id="899" r:id="rId98"/>
    <p:sldId id="900" r:id="rId99"/>
    <p:sldId id="901" r:id="rId100"/>
    <p:sldId id="902" r:id="rId101"/>
    <p:sldId id="912" r:id="rId102"/>
    <p:sldId id="913" r:id="rId103"/>
    <p:sldId id="914" r:id="rId104"/>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66"/>
    <a:srgbClr val="DED9B7"/>
    <a:srgbClr val="960000"/>
    <a:srgbClr val="99FF33"/>
    <a:srgbClr val="C1B778"/>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88798" autoAdjust="0"/>
  </p:normalViewPr>
  <p:slideViewPr>
    <p:cSldViewPr snapToObjects="1">
      <p:cViewPr>
        <p:scale>
          <a:sx n="50" d="100"/>
          <a:sy n="50" d="100"/>
        </p:scale>
        <p:origin x="-1138" y="-156"/>
      </p:cViewPr>
      <p:guideLst>
        <p:guide orient="horz" pos="2944"/>
        <p:guide pos="55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viewProps" Target="viewProps.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tableStyles" Target="tableStyle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593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10C61A07-28D7-4F09-9702-0F4188054F06}" type="datetimeFigureOut">
              <a:rPr lang="en-US"/>
              <a:pPr>
                <a:defRPr/>
              </a:pPr>
              <a:t>9/17/2018</a:t>
            </a:fld>
            <a:endParaRPr lang="en-US"/>
          </a:p>
        </p:txBody>
      </p:sp>
      <p:sp>
        <p:nvSpPr>
          <p:cNvPr id="604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593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593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7D3CBC73-C2A9-4DD7-952D-12BB5FF1481C}" type="slidenum">
              <a:rPr lang="en-US"/>
              <a:pPr>
                <a:defRPr/>
              </a:pPr>
              <a:t>‹#›</a:t>
            </a:fld>
            <a:endParaRPr lang="en-US"/>
          </a:p>
        </p:txBody>
      </p:sp>
    </p:spTree>
    <p:extLst>
      <p:ext uri="{BB962C8B-B14F-4D97-AF65-F5344CB8AC3E}">
        <p14:creationId xmlns:p14="http://schemas.microsoft.com/office/powerpoint/2010/main" val="21202197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3" Type="http://schemas.openxmlformats.org/officeDocument/2006/relationships/hyperlink" Target="http://blog.optimizely.com/how-obama-raised-60-million-by-running-an-exp" TargetMode="External"/><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3" Type="http://schemas.openxmlformats.org/officeDocument/2006/relationships/hyperlink" Target="http://www.nytimes.com/2009/03/01/business/01marissa.html?pagewanted=3" TargetMode="External"/><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3" Type="http://schemas.openxmlformats.org/officeDocument/2006/relationships/hyperlink" Target="http://ui-patterns.com/patterns" TargetMode="External"/><Relationship Id="rId2" Type="http://schemas.openxmlformats.org/officeDocument/2006/relationships/slide" Target="../slides/slide88.xml"/><Relationship Id="rId1" Type="http://schemas.openxmlformats.org/officeDocument/2006/relationships/notesMaster" Target="../notesMasters/notesMaster1.xml"/><Relationship Id="rId4" Type="http://schemas.openxmlformats.org/officeDocument/2006/relationships/hyperlink" Target="http://unitid.nl/androidpatterns/" TargetMode="Externa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to preload: https://www.youtube.com/watch?v=t5X2PxtvMsU</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a:t>
            </a:fld>
            <a:endParaRPr lang="en-US"/>
          </a:p>
        </p:txBody>
      </p:sp>
    </p:spTree>
    <p:extLst>
      <p:ext uri="{BB962C8B-B14F-4D97-AF65-F5344CB8AC3E}">
        <p14:creationId xmlns:p14="http://schemas.microsoft.com/office/powerpoint/2010/main" val="37588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More mockups of AR, again using transparencies</a:t>
            </a:r>
          </a:p>
          <a:p>
            <a:r>
              <a:rPr lang="en-US" dirty="0" smtClean="0"/>
              <a:t>One</a:t>
            </a:r>
            <a:r>
              <a:rPr lang="en-US" baseline="0" dirty="0" smtClean="0"/>
              <a:t> on the left gives instructions in front of the person</a:t>
            </a:r>
          </a:p>
          <a:p>
            <a:r>
              <a:rPr lang="en-US" baseline="0" dirty="0" smtClean="0"/>
              <a:t>Middle one shows a watch-based UI</a:t>
            </a:r>
          </a:p>
          <a:p>
            <a:r>
              <a:rPr lang="en-US" baseline="0" dirty="0" smtClean="0"/>
              <a:t>Third one is a display on the wall</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12</a:t>
            </a:fld>
            <a:endParaRPr lang="en-US"/>
          </a:p>
        </p:txBody>
      </p:sp>
    </p:spTree>
    <p:extLst>
      <p:ext uri="{BB962C8B-B14F-4D97-AF65-F5344CB8AC3E}">
        <p14:creationId xmlns:p14="http://schemas.microsoft.com/office/powerpoint/2010/main" val="126659224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Bike</a:t>
            </a:r>
            <a:r>
              <a:rPr lang="en-US" baseline="0" dirty="0" smtClean="0"/>
              <a:t> helmet rigged to hold an </a:t>
            </a:r>
            <a:r>
              <a:rPr lang="en-US" baseline="0" dirty="0" err="1" smtClean="0"/>
              <a:t>iphone</a:t>
            </a:r>
            <a:r>
              <a:rPr lang="en-US" baseline="0" dirty="0" smtClean="0"/>
              <a:t> in front</a:t>
            </a:r>
          </a:p>
          <a:p>
            <a:r>
              <a:rPr lang="en-US" baseline="0" dirty="0" smtClean="0"/>
              <a:t>Note the mocked up rodent habitat</a:t>
            </a:r>
          </a:p>
          <a:p>
            <a:r>
              <a:rPr lang="en-US" baseline="0" dirty="0" smtClean="0"/>
              <a:t>Speech-based hands-free UI</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13</a:t>
            </a:fld>
            <a:endParaRPr lang="en-US"/>
          </a:p>
        </p:txBody>
      </p:sp>
    </p:spTree>
    <p:extLst>
      <p:ext uri="{BB962C8B-B14F-4D97-AF65-F5344CB8AC3E}">
        <p14:creationId xmlns:p14="http://schemas.microsoft.com/office/powerpoint/2010/main" val="94086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Same bike helmet</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14</a:t>
            </a:fld>
            <a:endParaRPr lang="en-US"/>
          </a:p>
        </p:txBody>
      </p:sp>
    </p:spTree>
    <p:extLst>
      <p:ext uri="{BB962C8B-B14F-4D97-AF65-F5344CB8AC3E}">
        <p14:creationId xmlns:p14="http://schemas.microsoft.com/office/powerpoint/2010/main" val="11080556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prototype, used reflection, tablet is horizontal and at eye level</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16</a:t>
            </a:fld>
            <a:endParaRPr lang="en-US"/>
          </a:p>
        </p:txBody>
      </p:sp>
    </p:spTree>
    <p:extLst>
      <p:ext uri="{BB962C8B-B14F-4D97-AF65-F5344CB8AC3E}">
        <p14:creationId xmlns:p14="http://schemas.microsoft.com/office/powerpoint/2010/main" val="127588095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Full UI with speech-based</a:t>
            </a:r>
            <a:r>
              <a:rPr lang="en-US" baseline="0" dirty="0" smtClean="0"/>
              <a:t> input (wizard of Oz)</a:t>
            </a:r>
          </a:p>
          <a:p>
            <a:r>
              <a:rPr lang="en-US" baseline="0" dirty="0" smtClean="0"/>
              <a:t>Ron</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19</a:t>
            </a:fld>
            <a:endParaRPr lang="en-US"/>
          </a:p>
        </p:txBody>
      </p:sp>
    </p:spTree>
    <p:extLst>
      <p:ext uri="{BB962C8B-B14F-4D97-AF65-F5344CB8AC3E}">
        <p14:creationId xmlns:p14="http://schemas.microsoft.com/office/powerpoint/2010/main" val="208592742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example of what user sees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20</a:t>
            </a:fld>
            <a:endParaRPr lang="en-US"/>
          </a:p>
        </p:txBody>
      </p:sp>
    </p:spTree>
    <p:extLst>
      <p:ext uri="{BB962C8B-B14F-4D97-AF65-F5344CB8AC3E}">
        <p14:creationId xmlns:p14="http://schemas.microsoft.com/office/powerpoint/2010/main" val="154081560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Gives locator information, in this case turn around</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21</a:t>
            </a:fld>
            <a:endParaRPr lang="en-US"/>
          </a:p>
        </p:txBody>
      </p:sp>
    </p:spTree>
    <p:extLst>
      <p:ext uri="{BB962C8B-B14F-4D97-AF65-F5344CB8AC3E}">
        <p14:creationId xmlns:p14="http://schemas.microsoft.com/office/powerpoint/2010/main" val="10700280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Streamlining communications on the factory floor for constructing 737s</a:t>
            </a:r>
          </a:p>
          <a:p>
            <a:r>
              <a:rPr lang="en-US" dirty="0" smtClean="0"/>
              <a:t>Helping factory workers on the floor</a:t>
            </a:r>
          </a:p>
          <a:p>
            <a:r>
              <a:rPr lang="en-US" dirty="0" smtClean="0"/>
              <a:t>Explored lots of different ideas</a:t>
            </a:r>
          </a:p>
          <a:p>
            <a:r>
              <a:rPr lang="en-US" dirty="0" smtClean="0"/>
              <a:t>Here is a wearable</a:t>
            </a:r>
            <a:r>
              <a:rPr lang="en-US" baseline="0" dirty="0" smtClean="0"/>
              <a:t> for getting just-in-time information instead of having to lug around manuals</a:t>
            </a:r>
            <a:endParaRPr lang="en-US" dirty="0" smtClean="0"/>
          </a:p>
          <a:p>
            <a:r>
              <a:rPr lang="en-US" dirty="0" smtClean="0"/>
              <a:t>Can also reduce paper use (printing out info that a worker needed)</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22</a:t>
            </a:fld>
            <a:endParaRPr lang="en-US"/>
          </a:p>
        </p:txBody>
      </p:sp>
    </p:spTree>
    <p:extLst>
      <p:ext uri="{BB962C8B-B14F-4D97-AF65-F5344CB8AC3E}">
        <p14:creationId xmlns:p14="http://schemas.microsoft.com/office/powerpoint/2010/main" val="281479348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Sort of like Twitch</a:t>
            </a:r>
            <a:r>
              <a:rPr lang="en-US" baseline="0" dirty="0" smtClean="0"/>
              <a:t>.tv but for factory workers</a:t>
            </a:r>
          </a:p>
          <a:p>
            <a:r>
              <a:rPr lang="en-US" baseline="0" dirty="0" smtClean="0"/>
              <a:t>Capture knowledge about how to do things, especially since lots of folks were retiring</a:t>
            </a:r>
          </a:p>
          <a:p>
            <a:r>
              <a:rPr lang="en-US" baseline="0" dirty="0" smtClean="0"/>
              <a:t>Matthew Hong</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23</a:t>
            </a:fld>
            <a:endParaRPr lang="en-US"/>
          </a:p>
        </p:txBody>
      </p:sp>
    </p:spTree>
    <p:extLst>
      <p:ext uri="{BB962C8B-B14F-4D97-AF65-F5344CB8AC3E}">
        <p14:creationId xmlns:p14="http://schemas.microsoft.com/office/powerpoint/2010/main" val="281479348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Might have a task assigned to you, want to easily share with others on the factory floor how long you think it will take you, to streamline the pipeline (instead of having people do QA at the end of each shift, can pipeline it all)</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24</a:t>
            </a:fld>
            <a:endParaRPr lang="en-US"/>
          </a:p>
        </p:txBody>
      </p:sp>
    </p:spTree>
    <p:extLst>
      <p:ext uri="{BB962C8B-B14F-4D97-AF65-F5344CB8AC3E}">
        <p14:creationId xmlns:p14="http://schemas.microsoft.com/office/powerpoint/2010/main" val="379759920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First paper prototype</a:t>
            </a:r>
          </a:p>
          <a:p>
            <a:r>
              <a:rPr lang="en-US" dirty="0" smtClean="0"/>
              <a:t>Wearable computer on wrist</a:t>
            </a:r>
          </a:p>
          <a:p>
            <a:r>
              <a:rPr lang="en-US" dirty="0" smtClean="0"/>
              <a:t>Can see information about where tools are, add notes too</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a:t>
            </a:fld>
            <a:endParaRPr lang="en-US"/>
          </a:p>
        </p:txBody>
      </p:sp>
    </p:spTree>
    <p:extLst>
      <p:ext uri="{BB962C8B-B14F-4D97-AF65-F5344CB8AC3E}">
        <p14:creationId xmlns:p14="http://schemas.microsoft.com/office/powerpoint/2010/main" val="395602059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25</a:t>
            </a:fld>
            <a:endParaRPr lang="en-US"/>
          </a:p>
        </p:txBody>
      </p:sp>
    </p:spTree>
    <p:extLst>
      <p:ext uri="{BB962C8B-B14F-4D97-AF65-F5344CB8AC3E}">
        <p14:creationId xmlns:p14="http://schemas.microsoft.com/office/powerpoint/2010/main" val="311359973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They</a:t>
            </a:r>
            <a:r>
              <a:rPr lang="en-US" baseline="0" dirty="0" smtClean="0"/>
              <a:t> created a fake house, </a:t>
            </a:r>
            <a:r>
              <a:rPr lang="en-US" baseline="0" dirty="0" err="1" smtClean="0"/>
              <a:t>foamcore</a:t>
            </a:r>
            <a:r>
              <a:rPr lang="en-US" baseline="0" dirty="0" smtClean="0"/>
              <a:t> and cardboard</a:t>
            </a:r>
          </a:p>
          <a:p>
            <a:r>
              <a:rPr lang="en-US" baseline="0" dirty="0" smtClean="0"/>
              <a:t>Brought it in for their final presentation </a:t>
            </a:r>
          </a:p>
          <a:p>
            <a:r>
              <a:rPr lang="en-US" baseline="0" dirty="0" smtClean="0"/>
              <a:t>You can see the fridge (with QR code), sink, oven, </a:t>
            </a:r>
            <a:r>
              <a:rPr lang="en-US" baseline="0" dirty="0" err="1" smtClean="0"/>
              <a:t>etc</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26</a:t>
            </a:fld>
            <a:endParaRPr lang="en-US"/>
          </a:p>
        </p:txBody>
      </p:sp>
    </p:spTree>
    <p:extLst>
      <p:ext uri="{BB962C8B-B14F-4D97-AF65-F5344CB8AC3E}">
        <p14:creationId xmlns:p14="http://schemas.microsoft.com/office/powerpoint/2010/main" val="14764677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Signifiers.io</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28</a:t>
            </a:fld>
            <a:endParaRPr lang="en-US"/>
          </a:p>
        </p:txBody>
      </p:sp>
    </p:spTree>
    <p:extLst>
      <p:ext uri="{BB962C8B-B14F-4D97-AF65-F5344CB8AC3E}">
        <p14:creationId xmlns:p14="http://schemas.microsoft.com/office/powerpoint/2010/main" val="415229273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Did lots of clay prototypes of physical feedback mechanisms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30</a:t>
            </a:fld>
            <a:endParaRPr lang="en-US"/>
          </a:p>
        </p:txBody>
      </p:sp>
    </p:spTree>
    <p:extLst>
      <p:ext uri="{BB962C8B-B14F-4D97-AF65-F5344CB8AC3E}">
        <p14:creationId xmlns:p14="http://schemas.microsoft.com/office/powerpoint/2010/main" val="124837289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 then built some faux electronic devices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32</a:t>
            </a:fld>
            <a:endParaRPr lang="en-US"/>
          </a:p>
        </p:txBody>
      </p:sp>
    </p:spTree>
    <p:extLst>
      <p:ext uri="{BB962C8B-B14F-4D97-AF65-F5344CB8AC3E}">
        <p14:creationId xmlns:p14="http://schemas.microsoft.com/office/powerpoint/2010/main" val="380024746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 mirror concept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35</a:t>
            </a:fld>
            <a:endParaRPr lang="en-US"/>
          </a:p>
        </p:txBody>
      </p:sp>
    </p:spTree>
    <p:extLst>
      <p:ext uri="{BB962C8B-B14F-4D97-AF65-F5344CB8AC3E}">
        <p14:creationId xmlns:p14="http://schemas.microsoft.com/office/powerpoint/2010/main" val="4149368029"/>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Even bought a toilet (and had it in MHCI</a:t>
            </a:r>
            <a:r>
              <a:rPr lang="en-US" baseline="0" dirty="0" smtClean="0"/>
              <a:t> space)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36</a:t>
            </a:fld>
            <a:endParaRPr lang="en-US"/>
          </a:p>
        </p:txBody>
      </p:sp>
    </p:spTree>
    <p:extLst>
      <p:ext uri="{BB962C8B-B14F-4D97-AF65-F5344CB8AC3E}">
        <p14:creationId xmlns:p14="http://schemas.microsoft.com/office/powerpoint/2010/main" val="25223980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Smart door lock</a:t>
            </a:r>
          </a:p>
          <a:p>
            <a:r>
              <a:rPr lang="en-US" sz="1200" b="0" i="0" u="none" strike="noStrike" kern="1200" baseline="0" dirty="0" smtClean="0">
                <a:solidFill>
                  <a:schemeClr val="tx1"/>
                </a:solidFill>
                <a:latin typeface="Calibri" pitchFamily="34" charset="0"/>
                <a:ea typeface="+mn-ea"/>
                <a:cs typeface="+mn-cs"/>
              </a:rPr>
              <a:t>A door lock that is connected to the internet, and can be unlocked remotely. Some versions have a camera.</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37</a:t>
            </a:fld>
            <a:endParaRPr lang="en-US"/>
          </a:p>
        </p:txBody>
      </p:sp>
    </p:spTree>
    <p:extLst>
      <p:ext uri="{BB962C8B-B14F-4D97-AF65-F5344CB8AC3E}">
        <p14:creationId xmlns:p14="http://schemas.microsoft.com/office/powerpoint/2010/main" val="361459806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1" name="Rectangle 2"/>
          <p:cNvSpPr>
            <a:spLocks noGrp="1" noRot="1" noChangeAspect="1" noChangeArrowheads="1" noTextEdit="1"/>
          </p:cNvSpPr>
          <p:nvPr>
            <p:ph type="sldImg"/>
          </p:nvPr>
        </p:nvSpPr>
        <p:spPr>
          <a:ln/>
        </p:spPr>
      </p:sp>
      <p:sp>
        <p:nvSpPr>
          <p:cNvPr id="25602" name="Rectangle 3"/>
          <p:cNvSpPr>
            <a:spLocks noGrp="1" noChangeArrowheads="1"/>
          </p:cNvSpPr>
          <p:nvPr>
            <p:ph type="body" idx="1"/>
          </p:nvPr>
        </p:nvSpPr>
        <p:spPr>
          <a:noFill/>
          <a:ln/>
        </p:spPr>
        <p:txBody>
          <a:bodyPr/>
          <a:lstStyle/>
          <a:p>
            <a:r>
              <a:rPr lang="en-US" dirty="0" smtClean="0">
                <a:latin typeface="Arial" charset="0"/>
              </a:rPr>
              <a:t>A study of mobile information needs (</a:t>
            </a:r>
            <a:r>
              <a:rPr lang="en-US" dirty="0" err="1" smtClean="0">
                <a:latin typeface="Arial" charset="0"/>
              </a:rPr>
              <a:t>Khai</a:t>
            </a:r>
            <a:r>
              <a:rPr lang="en-US" dirty="0" smtClean="0">
                <a:latin typeface="Arial" charset="0"/>
              </a:rPr>
              <a:t> Truong et al)</a:t>
            </a:r>
          </a:p>
          <a:p>
            <a:r>
              <a:rPr lang="en-US" dirty="0" smtClean="0">
                <a:latin typeface="Arial" charset="0"/>
              </a:rPr>
              <a:t>Every time you need some info, write it down</a:t>
            </a: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3" name="Rectangle 2"/>
          <p:cNvSpPr>
            <a:spLocks noGrp="1" noRot="1" noChangeAspect="1" noChangeArrowheads="1" noTextEdit="1"/>
          </p:cNvSpPr>
          <p:nvPr>
            <p:ph type="sldImg"/>
          </p:nvPr>
        </p:nvSpPr>
        <p:spPr>
          <a:ln/>
        </p:spPr>
      </p:sp>
      <p:sp>
        <p:nvSpPr>
          <p:cNvPr id="28674" name="Rectangle 3"/>
          <p:cNvSpPr>
            <a:spLocks noGrp="1" noChangeArrowheads="1"/>
          </p:cNvSpPr>
          <p:nvPr>
            <p:ph type="body" idx="1"/>
          </p:nvPr>
        </p:nvSpPr>
        <p:spPr>
          <a:noFill/>
          <a:ln/>
        </p:spPr>
        <p:txBody>
          <a:bodyPr/>
          <a:lstStyle/>
          <a:p>
            <a:r>
              <a:rPr lang="en-US" smtClean="0">
                <a:latin typeface="Arial" charset="0"/>
              </a:rPr>
              <a:t>Prototypes and Paratypes: </a:t>
            </a:r>
          </a:p>
          <a:p>
            <a:r>
              <a:rPr lang="en-US" smtClean="0">
                <a:latin typeface="Arial" charset="0"/>
              </a:rPr>
              <a:t>Designing Mobile and</a:t>
            </a:r>
          </a:p>
          <a:p>
            <a:r>
              <a:rPr lang="en-US" smtClean="0">
                <a:latin typeface="Arial" charset="0"/>
              </a:rPr>
              <a:t>Ubiquitous Computing</a:t>
            </a:r>
          </a:p>
          <a:p>
            <a:r>
              <a:rPr lang="en-US" smtClean="0">
                <a:latin typeface="Arial" charset="0"/>
              </a:rPr>
              <a:t>Application</a:t>
            </a: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prototype from Helios NASA team</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a:t>
            </a:fld>
            <a:endParaRPr lang="en-US"/>
          </a:p>
        </p:txBody>
      </p:sp>
    </p:spTree>
    <p:extLst>
      <p:ext uri="{BB962C8B-B14F-4D97-AF65-F5344CB8AC3E}">
        <p14:creationId xmlns:p14="http://schemas.microsoft.com/office/powerpoint/2010/main" val="390394662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1" name="Rectangle 2"/>
          <p:cNvSpPr>
            <a:spLocks noGrp="1" noRot="1" noChangeAspect="1" noChangeArrowheads="1" noTextEdit="1"/>
          </p:cNvSpPr>
          <p:nvPr>
            <p:ph type="sldImg"/>
          </p:nvPr>
        </p:nvSpPr>
        <p:spPr>
          <a:ln/>
        </p:spPr>
      </p:sp>
      <p:sp>
        <p:nvSpPr>
          <p:cNvPr id="30722" name="Rectangle 3"/>
          <p:cNvSpPr>
            <a:spLocks noGrp="1" noChangeArrowheads="1"/>
          </p:cNvSpPr>
          <p:nvPr>
            <p:ph type="body" idx="1"/>
          </p:nvPr>
        </p:nvSpPr>
        <p:spPr>
          <a:noFill/>
          <a:ln/>
        </p:spPr>
        <p:txBody>
          <a:bodyPr/>
          <a:lstStyle/>
          <a:p>
            <a:r>
              <a:rPr lang="en-US" smtClean="0">
                <a:latin typeface="Arial" charset="0"/>
              </a:rPr>
              <a:t>Prototypes and Paratypes: </a:t>
            </a:r>
          </a:p>
          <a:p>
            <a:r>
              <a:rPr lang="en-US" smtClean="0">
                <a:latin typeface="Arial" charset="0"/>
              </a:rPr>
              <a:t>Designing Mobile and</a:t>
            </a:r>
          </a:p>
          <a:p>
            <a:r>
              <a:rPr lang="en-US" smtClean="0">
                <a:latin typeface="Arial" charset="0"/>
              </a:rPr>
              <a:t>Ubiquitous Computing</a:t>
            </a:r>
          </a:p>
          <a:p>
            <a:r>
              <a:rPr lang="en-US" smtClean="0">
                <a:latin typeface="Arial" charset="0"/>
              </a:rPr>
              <a:t>Application</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69" name="Rectangle 2"/>
          <p:cNvSpPr>
            <a:spLocks noGrp="1" noRot="1" noChangeAspect="1" noChangeArrowheads="1" noTextEdit="1"/>
          </p:cNvSpPr>
          <p:nvPr>
            <p:ph type="sldImg"/>
          </p:nvPr>
        </p:nvSpPr>
        <p:spPr>
          <a:ln/>
        </p:spPr>
      </p:sp>
      <p:sp>
        <p:nvSpPr>
          <p:cNvPr id="32770" name="Rectangle 3"/>
          <p:cNvSpPr>
            <a:spLocks noGrp="1" noChangeArrowheads="1"/>
          </p:cNvSpPr>
          <p:nvPr>
            <p:ph type="body" idx="1"/>
          </p:nvPr>
        </p:nvSpPr>
        <p:spPr>
          <a:noFill/>
          <a:ln/>
        </p:spPr>
        <p:txBody>
          <a:bodyPr/>
          <a:lstStyle/>
          <a:p>
            <a:r>
              <a:rPr lang="en-US" smtClean="0">
                <a:latin typeface="Arial" charset="0"/>
              </a:rPr>
              <a:t>Prototypes and Paratypes: </a:t>
            </a:r>
          </a:p>
          <a:p>
            <a:r>
              <a:rPr lang="en-US" smtClean="0">
                <a:latin typeface="Arial" charset="0"/>
              </a:rPr>
              <a:t>Designing Mobile and</a:t>
            </a:r>
          </a:p>
          <a:p>
            <a:r>
              <a:rPr lang="en-US" smtClean="0">
                <a:latin typeface="Arial" charset="0"/>
              </a:rPr>
              <a:t>Ubiquitous Computing</a:t>
            </a:r>
          </a:p>
          <a:p>
            <a:r>
              <a:rPr lang="en-US" smtClean="0">
                <a:latin typeface="Arial" charset="0"/>
              </a:rPr>
              <a:t>Application</a:t>
            </a: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7" name="Rectangle 2"/>
          <p:cNvSpPr>
            <a:spLocks noGrp="1" noRot="1" noChangeAspect="1" noChangeArrowheads="1" noTextEdit="1"/>
          </p:cNvSpPr>
          <p:nvPr>
            <p:ph type="sldImg"/>
          </p:nvPr>
        </p:nvSpPr>
        <p:spPr>
          <a:ln/>
        </p:spPr>
      </p:sp>
      <p:sp>
        <p:nvSpPr>
          <p:cNvPr id="34818" name="Rectangle 3"/>
          <p:cNvSpPr>
            <a:spLocks noGrp="1" noChangeArrowheads="1"/>
          </p:cNvSpPr>
          <p:nvPr>
            <p:ph type="body" idx="1"/>
          </p:nvPr>
        </p:nvSpPr>
        <p:spPr>
          <a:noFill/>
          <a:ln/>
        </p:spPr>
        <p:txBody>
          <a:bodyPr/>
          <a:lstStyle/>
          <a:p>
            <a:pPr lvl="1"/>
            <a:r>
              <a:rPr lang="en-US" sz="1600" dirty="0">
                <a:latin typeface="Arial" charset="0"/>
              </a:rPr>
              <a:t>Burden</a:t>
            </a:r>
          </a:p>
          <a:p>
            <a:pPr lvl="1"/>
            <a:r>
              <a:rPr lang="en-US" sz="1600" dirty="0">
                <a:latin typeface="Arial" charset="0"/>
              </a:rPr>
              <a:t>Altering user behavior</a:t>
            </a:r>
          </a:p>
          <a:p>
            <a:endParaRPr lang="en-US" dirty="0" smtClean="0">
              <a:latin typeface="Arial" charset="0"/>
            </a:endParaRPr>
          </a:p>
          <a:p>
            <a:r>
              <a:rPr lang="en-US" dirty="0" smtClean="0">
                <a:latin typeface="Arial" charset="0"/>
              </a:rPr>
              <a:t>From 2016</a:t>
            </a:r>
          </a:p>
          <a:p>
            <a:pPr lvl="1">
              <a:lnSpc>
                <a:spcPct val="90000"/>
              </a:lnSpc>
            </a:pPr>
            <a:r>
              <a:rPr lang="en-US" sz="2600" dirty="0" smtClean="0"/>
              <a:t>Con: motivations to do this (might be lot of work)</a:t>
            </a:r>
          </a:p>
          <a:p>
            <a:pPr lvl="1">
              <a:lnSpc>
                <a:spcPct val="90000"/>
              </a:lnSpc>
            </a:pPr>
            <a:r>
              <a:rPr lang="en-US" sz="2600" dirty="0" smtClean="0"/>
              <a:t>Con: </a:t>
            </a:r>
            <a:r>
              <a:rPr lang="en-US" sz="2600" dirty="0" smtClean="0">
                <a:latin typeface="Calibri" pitchFamily="34" charset="0"/>
              </a:rPr>
              <a:t>Might miss external forces</a:t>
            </a:r>
          </a:p>
          <a:p>
            <a:pPr lvl="1">
              <a:lnSpc>
                <a:spcPct val="90000"/>
              </a:lnSpc>
            </a:pPr>
            <a:r>
              <a:rPr lang="en-US" sz="2600" dirty="0" smtClean="0"/>
              <a:t>Con: Act of diary might change behaviors</a:t>
            </a:r>
          </a:p>
          <a:p>
            <a:pPr lvl="1">
              <a:lnSpc>
                <a:spcPct val="90000"/>
              </a:lnSpc>
            </a:pPr>
            <a:r>
              <a:rPr lang="en-US" sz="2600" dirty="0" smtClean="0">
                <a:latin typeface="Calibri" pitchFamily="34" charset="0"/>
              </a:rPr>
              <a:t>Con: Time / money issues (might not get right set of people)</a:t>
            </a:r>
          </a:p>
          <a:p>
            <a:pPr lvl="1">
              <a:lnSpc>
                <a:spcPct val="90000"/>
              </a:lnSpc>
            </a:pPr>
            <a:r>
              <a:rPr lang="en-US" sz="2600" dirty="0" smtClean="0"/>
              <a:t>Pro: fewer recall errors</a:t>
            </a:r>
          </a:p>
          <a:p>
            <a:pPr lvl="1">
              <a:lnSpc>
                <a:spcPct val="90000"/>
              </a:lnSpc>
            </a:pPr>
            <a:r>
              <a:rPr lang="en-US" sz="2600" dirty="0" smtClean="0">
                <a:latin typeface="Calibri" pitchFamily="34" charset="0"/>
              </a:rPr>
              <a:t>Pro: rich data</a:t>
            </a:r>
          </a:p>
          <a:p>
            <a:endParaRPr lang="en-US" dirty="0" smtClean="0">
              <a:latin typeface="Arial" charset="0"/>
            </a:endParaRPr>
          </a:p>
          <a:p>
            <a:r>
              <a:rPr lang="en-US" dirty="0" smtClean="0">
                <a:latin typeface="Arial" charset="0"/>
              </a:rPr>
              <a:t>Notes from last time</a:t>
            </a:r>
          </a:p>
          <a:p>
            <a:pPr lvl="1">
              <a:lnSpc>
                <a:spcPct val="90000"/>
              </a:lnSpc>
            </a:pPr>
            <a:r>
              <a:rPr lang="en-US" sz="2600" dirty="0" smtClean="0">
                <a:latin typeface="Calibri" pitchFamily="34" charset="0"/>
              </a:rPr>
              <a:t>Certain subset of people likely to respond</a:t>
            </a:r>
          </a:p>
          <a:p>
            <a:pPr lvl="1">
              <a:lnSpc>
                <a:spcPct val="90000"/>
              </a:lnSpc>
            </a:pPr>
            <a:r>
              <a:rPr lang="en-US" sz="2600" dirty="0" smtClean="0">
                <a:latin typeface="Calibri" pitchFamily="34" charset="0"/>
              </a:rPr>
              <a:t>Loss aversion / incentives</a:t>
            </a:r>
          </a:p>
          <a:p>
            <a:pPr lvl="1">
              <a:lnSpc>
                <a:spcPct val="90000"/>
              </a:lnSpc>
            </a:pPr>
            <a:r>
              <a:rPr lang="en-US" sz="2600" dirty="0" smtClean="0">
                <a:latin typeface="Calibri" pitchFamily="34" charset="0"/>
              </a:rPr>
              <a:t>Personal relationship / more willing to fill it out</a:t>
            </a:r>
          </a:p>
          <a:p>
            <a:pPr lvl="1">
              <a:lnSpc>
                <a:spcPct val="90000"/>
              </a:lnSpc>
            </a:pPr>
            <a:r>
              <a:rPr lang="en-US" sz="2600" dirty="0" smtClean="0">
                <a:latin typeface="Calibri" pitchFamily="34" charset="0"/>
              </a:rPr>
              <a:t>Might not record trivial things</a:t>
            </a:r>
          </a:p>
          <a:p>
            <a:pPr lvl="1">
              <a:lnSpc>
                <a:spcPct val="90000"/>
              </a:lnSpc>
            </a:pPr>
            <a:r>
              <a:rPr lang="en-US" sz="2600" dirty="0" smtClean="0">
                <a:latin typeface="Calibri" pitchFamily="34" charset="0"/>
              </a:rPr>
              <a:t>Giving something to people that they have to complete</a:t>
            </a:r>
          </a:p>
          <a:p>
            <a:pPr lvl="1">
              <a:lnSpc>
                <a:spcPct val="90000"/>
              </a:lnSpc>
            </a:pPr>
            <a:r>
              <a:rPr lang="en-US" sz="2600" dirty="0" smtClean="0">
                <a:latin typeface="Calibri" pitchFamily="34" charset="0"/>
              </a:rPr>
              <a:t>People might lie / quality of information</a:t>
            </a:r>
          </a:p>
          <a:p>
            <a:pPr lvl="1">
              <a:lnSpc>
                <a:spcPct val="90000"/>
              </a:lnSpc>
            </a:pPr>
            <a:r>
              <a:rPr lang="en-US" sz="2600" dirty="0" smtClean="0">
                <a:latin typeface="Calibri" pitchFamily="34" charset="0"/>
              </a:rPr>
              <a:t>Affect people’s behavior (positively / negatively)</a:t>
            </a:r>
          </a:p>
          <a:p>
            <a:pPr lvl="2">
              <a:lnSpc>
                <a:spcPct val="90000"/>
              </a:lnSpc>
            </a:pPr>
            <a:r>
              <a:rPr lang="en-US" sz="2600" dirty="0" smtClean="0">
                <a:latin typeface="Calibri" pitchFamily="34" charset="0"/>
              </a:rPr>
              <a:t>Organizing diary study for neutrality (don’t want to encourage or discourage behaviors to study)</a:t>
            </a:r>
          </a:p>
          <a:p>
            <a:endParaRPr lang="en-US" dirty="0" smtClean="0">
              <a:latin typeface="Arial" charset="0"/>
            </a:endParaRPr>
          </a:p>
          <a:p>
            <a:pPr lvl="1">
              <a:lnSpc>
                <a:spcPct val="90000"/>
              </a:lnSpc>
            </a:pPr>
            <a:r>
              <a:rPr lang="en-US" sz="2600" dirty="0" smtClean="0">
                <a:latin typeface="Calibri" pitchFamily="34" charset="0"/>
              </a:rPr>
              <a:t>- Possible to misinterpret info</a:t>
            </a:r>
          </a:p>
          <a:p>
            <a:pPr lvl="1">
              <a:lnSpc>
                <a:spcPct val="90000"/>
              </a:lnSpc>
            </a:pPr>
            <a:r>
              <a:rPr lang="en-US" sz="2600" dirty="0" smtClean="0"/>
              <a:t>- Compliance can be hard</a:t>
            </a:r>
          </a:p>
          <a:p>
            <a:pPr lvl="1">
              <a:lnSpc>
                <a:spcPct val="90000"/>
              </a:lnSpc>
            </a:pPr>
            <a:r>
              <a:rPr lang="en-US" sz="2600" dirty="0" smtClean="0"/>
              <a:t>- Potential for annoying folks / burden</a:t>
            </a:r>
          </a:p>
          <a:p>
            <a:pPr lvl="1">
              <a:lnSpc>
                <a:spcPct val="90000"/>
              </a:lnSpc>
            </a:pPr>
            <a:r>
              <a:rPr lang="en-US" sz="2600" dirty="0" smtClean="0">
                <a:latin typeface="Calibri" pitchFamily="34" charset="0"/>
              </a:rPr>
              <a:t>- Might require working technology</a:t>
            </a:r>
          </a:p>
          <a:p>
            <a:pPr lvl="1">
              <a:lnSpc>
                <a:spcPct val="90000"/>
              </a:lnSpc>
            </a:pPr>
            <a:r>
              <a:rPr lang="en-US" sz="2600" dirty="0" smtClean="0"/>
              <a:t>+ See people’s behaviors over long periods of time</a:t>
            </a:r>
          </a:p>
          <a:p>
            <a:pPr lvl="1">
              <a:lnSpc>
                <a:spcPct val="90000"/>
              </a:lnSpc>
            </a:pPr>
            <a:r>
              <a:rPr lang="en-US" sz="2600" dirty="0" smtClean="0">
                <a:latin typeface="Calibri" pitchFamily="34" charset="0"/>
              </a:rPr>
              <a:t>+ Potentially generalizable</a:t>
            </a:r>
          </a:p>
          <a:p>
            <a:pPr lvl="1">
              <a:lnSpc>
                <a:spcPct val="90000"/>
              </a:lnSpc>
            </a:pPr>
            <a:r>
              <a:rPr lang="en-US" sz="2600" dirty="0" smtClean="0"/>
              <a:t>+ Mitigates some potential issues with retrospective interviews / retrospectives in general</a:t>
            </a:r>
            <a:endParaRPr lang="en-US" sz="2600" dirty="0" smtClean="0">
              <a:latin typeface="Calibri" pitchFamily="34" charset="0"/>
            </a:endParaRPr>
          </a:p>
          <a:p>
            <a:endParaRPr lang="en-US" dirty="0" smtClean="0">
              <a:latin typeface="Arial" charset="0"/>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https://www.youtube.com/watch?v=t5X2PxtvMsU</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46</a:t>
            </a:fld>
            <a:endParaRPr lang="en-US"/>
          </a:p>
        </p:txBody>
      </p:sp>
    </p:spTree>
    <p:extLst>
      <p:ext uri="{BB962C8B-B14F-4D97-AF65-F5344CB8AC3E}">
        <p14:creationId xmlns:p14="http://schemas.microsoft.com/office/powerpoint/2010/main" val="87873288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Slide from</a:t>
            </a:r>
            <a:r>
              <a:rPr lang="en-US" baseline="0" dirty="0" smtClean="0"/>
              <a:t> Steven Dow</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48</a:t>
            </a:fld>
            <a:endParaRPr lang="en-US"/>
          </a:p>
        </p:txBody>
      </p:sp>
    </p:spTree>
    <p:extLst>
      <p:ext uri="{BB962C8B-B14F-4D97-AF65-F5344CB8AC3E}">
        <p14:creationId xmlns:p14="http://schemas.microsoft.com/office/powerpoint/2010/main" val="291911154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Slide from</a:t>
            </a:r>
            <a:r>
              <a:rPr lang="en-US" baseline="0" dirty="0" smtClean="0"/>
              <a:t> Steven Dow</a:t>
            </a:r>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49</a:t>
            </a:fld>
            <a:endParaRPr lang="en-US"/>
          </a:p>
        </p:txBody>
      </p:sp>
    </p:spTree>
    <p:extLst>
      <p:ext uri="{BB962C8B-B14F-4D97-AF65-F5344CB8AC3E}">
        <p14:creationId xmlns:p14="http://schemas.microsoft.com/office/powerpoint/2010/main" val="205167049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Slide from</a:t>
            </a:r>
            <a:r>
              <a:rPr lang="en-US" baseline="0" dirty="0" smtClean="0"/>
              <a:t> Steven Dow</a:t>
            </a:r>
            <a:endParaRPr lang="en-US" dirty="0" smtClean="0"/>
          </a:p>
          <a:p>
            <a:r>
              <a:rPr lang="en-US" dirty="0" smtClean="0"/>
              <a:t>Previous paper (</a:t>
            </a:r>
            <a:r>
              <a:rPr lang="en-US" dirty="0" err="1" smtClean="0"/>
              <a:t>Tohidi</a:t>
            </a:r>
            <a:r>
              <a:rPr lang="en-US" dirty="0" smtClean="0"/>
              <a:t>, Buxton, </a:t>
            </a:r>
            <a:r>
              <a:rPr lang="en-US" dirty="0" err="1" smtClean="0"/>
              <a:t>Baecker</a:t>
            </a:r>
            <a:r>
              <a:rPr lang="en-US" dirty="0" smtClean="0"/>
              <a:t>, </a:t>
            </a:r>
            <a:r>
              <a:rPr lang="en-US" dirty="0" err="1" smtClean="0"/>
              <a:t>sellen</a:t>
            </a:r>
            <a:r>
              <a:rPr lang="en-US" dirty="0" smtClean="0"/>
              <a:t>, CHI 2006) looked at feedback side of things</a:t>
            </a:r>
          </a:p>
          <a:p>
            <a:r>
              <a:rPr lang="en-US" dirty="0" smtClean="0"/>
              <a:t>What about design side of things? Does it lead to higher quality?</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50</a:t>
            </a:fld>
            <a:endParaRPr lang="en-US"/>
          </a:p>
        </p:txBody>
      </p:sp>
    </p:spTree>
    <p:extLst>
      <p:ext uri="{BB962C8B-B14F-4D97-AF65-F5344CB8AC3E}">
        <p14:creationId xmlns:p14="http://schemas.microsoft.com/office/powerpoint/2010/main" val="329823414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empirically measure quality by </a:t>
            </a:r>
            <a:r>
              <a:rPr lang="en-US" err="1" smtClean="0"/>
              <a:t>clickthru</a:t>
            </a:r>
            <a:r>
              <a:rPr lang="en-US" smtClean="0"/>
              <a:t> rates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52</a:t>
            </a:fld>
            <a:endParaRPr lang="en-US"/>
          </a:p>
        </p:txBody>
      </p:sp>
    </p:spTree>
    <p:extLst>
      <p:ext uri="{BB962C8B-B14F-4D97-AF65-F5344CB8AC3E}">
        <p14:creationId xmlns:p14="http://schemas.microsoft.com/office/powerpoint/2010/main" val="531612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Similar to </a:t>
            </a:r>
            <a:r>
              <a:rPr lang="en-US" dirty="0" err="1" smtClean="0"/>
              <a:t>Tohidi</a:t>
            </a:r>
            <a:r>
              <a:rPr lang="en-US" dirty="0" smtClean="0"/>
              <a:t> study mentioned earlier, more evidence that parallel is better</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63</a:t>
            </a:fld>
            <a:endParaRPr lang="en-US"/>
          </a:p>
        </p:txBody>
      </p:sp>
    </p:spTree>
    <p:extLst>
      <p:ext uri="{BB962C8B-B14F-4D97-AF65-F5344CB8AC3E}">
        <p14:creationId xmlns:p14="http://schemas.microsoft.com/office/powerpoint/2010/main" val="148928241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slides from Dan Russell</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77</a:t>
            </a:fld>
            <a:endParaRPr lang="en-US"/>
          </a:p>
        </p:txBody>
      </p:sp>
    </p:spTree>
    <p:extLst>
      <p:ext uri="{BB962C8B-B14F-4D97-AF65-F5344CB8AC3E}">
        <p14:creationId xmlns:p14="http://schemas.microsoft.com/office/powerpoint/2010/main" val="299145419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Augmented reality mockup using transparencies and a hat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a:t>
            </a:fld>
            <a:endParaRPr lang="en-US"/>
          </a:p>
        </p:txBody>
      </p:sp>
    </p:spTree>
    <p:extLst>
      <p:ext uri="{BB962C8B-B14F-4D97-AF65-F5344CB8AC3E}">
        <p14:creationId xmlns:p14="http://schemas.microsoft.com/office/powerpoint/2010/main" val="163525056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1" name="Rectangle 7"/>
          <p:cNvSpPr txBox="1">
            <a:spLocks noGrp="1" noChangeArrowheads="1"/>
          </p:cNvSpPr>
          <p:nvPr/>
        </p:nvSpPr>
        <p:spPr bwMode="auto">
          <a:xfrm>
            <a:off x="3884985" y="8684650"/>
            <a:ext cx="2971496" cy="457815"/>
          </a:xfrm>
          <a:prstGeom prst="rect">
            <a:avLst/>
          </a:prstGeom>
          <a:noFill/>
          <a:ln w="9525">
            <a:noFill/>
            <a:miter lim="800000"/>
            <a:headEnd/>
            <a:tailEnd/>
          </a:ln>
        </p:spPr>
        <p:txBody>
          <a:bodyPr lIns="91432" tIns="45715" rIns="91432" bIns="45715" anchor="b"/>
          <a:lstStyle/>
          <a:p>
            <a:pPr algn="r" defTabSz="914485"/>
            <a:fld id="{7E5A1BB2-CD26-4DD8-B24A-C1E6146BE450}" type="slidenum">
              <a:rPr lang="en-US" sz="1200"/>
              <a:pPr algn="r" defTabSz="914485"/>
              <a:t>79</a:t>
            </a:fld>
            <a:endParaRPr lang="en-US" sz="1200"/>
          </a:p>
        </p:txBody>
      </p:sp>
      <p:sp>
        <p:nvSpPr>
          <p:cNvPr id="40962" name="Rectangle 2"/>
          <p:cNvSpPr>
            <a:spLocks noGrp="1" noRot="1" noChangeAspect="1" noChangeArrowheads="1" noTextEdit="1"/>
          </p:cNvSpPr>
          <p:nvPr>
            <p:ph type="sldImg"/>
          </p:nvPr>
        </p:nvSpPr>
        <p:spPr>
          <a:ln/>
        </p:spPr>
      </p:sp>
      <p:sp>
        <p:nvSpPr>
          <p:cNvPr id="40963" name="Rectangle 3"/>
          <p:cNvSpPr>
            <a:spLocks noGrp="1" noChangeArrowheads="1"/>
          </p:cNvSpPr>
          <p:nvPr>
            <p:ph type="body" idx="1"/>
          </p:nvPr>
        </p:nvSpPr>
        <p:spPr>
          <a:xfrm>
            <a:off x="685497" y="4343093"/>
            <a:ext cx="5487008" cy="4115721"/>
          </a:xfrm>
          <a:noFill/>
          <a:ln/>
        </p:spPr>
        <p:txBody>
          <a:bodyPr lIns="91432" tIns="45715" rIns="91432" bIns="45715"/>
          <a:lstStyle/>
          <a:p>
            <a:pPr>
              <a:spcBef>
                <a:spcPct val="0"/>
              </a:spcBef>
              <a:buFontTx/>
              <a:buChar char="•"/>
            </a:pPr>
            <a:r>
              <a:rPr lang="en-US" smtClean="0">
                <a:latin typeface="Arial" charset="0"/>
              </a:rPr>
              <a:t>Sometimes the information that users are looking for is related to a particular place - like the all-night doughnut shop that's nearest to your house. Google stores neighborhood information, Yellow Page data, and map data, and cross-check that information to give users access to the most relevant local results.</a:t>
            </a:r>
          </a:p>
          <a:p>
            <a:pPr>
              <a:spcBef>
                <a:spcPct val="0"/>
              </a:spcBef>
              <a:buFontTx/>
              <a:buChar char="•"/>
            </a:pPr>
            <a:endParaRPr lang="en-US" smtClean="0">
              <a:latin typeface="Arial" charset="0"/>
            </a:endParaRPr>
          </a:p>
          <a:p>
            <a:pPr>
              <a:spcBef>
                <a:spcPct val="0"/>
              </a:spcBef>
              <a:buFontTx/>
              <a:buChar char="•"/>
            </a:pPr>
            <a:r>
              <a:rPr lang="en-US" smtClean="0">
                <a:latin typeface="Arial" charset="0"/>
              </a:rPr>
              <a:t>Note that this UI has local info on the RHS.  We changed this… it’s now on the LHS (because we found that a large number of people never saw it on the right!)   The CTR was down over what we’d expected… or wanted.  </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9" name="Rectangle 7"/>
          <p:cNvSpPr txBox="1">
            <a:spLocks noGrp="1" noChangeArrowheads="1"/>
          </p:cNvSpPr>
          <p:nvPr/>
        </p:nvSpPr>
        <p:spPr bwMode="auto">
          <a:xfrm>
            <a:off x="3884985" y="8684650"/>
            <a:ext cx="2971496" cy="457815"/>
          </a:xfrm>
          <a:prstGeom prst="rect">
            <a:avLst/>
          </a:prstGeom>
          <a:noFill/>
          <a:ln w="9525">
            <a:noFill/>
            <a:miter lim="800000"/>
            <a:headEnd/>
            <a:tailEnd/>
          </a:ln>
        </p:spPr>
        <p:txBody>
          <a:bodyPr lIns="91432" tIns="45715" rIns="91432" bIns="45715" anchor="b"/>
          <a:lstStyle/>
          <a:p>
            <a:pPr algn="r" defTabSz="914485"/>
            <a:fld id="{292D3875-1DFB-4F4D-96E6-2F91FF5E170E}" type="slidenum">
              <a:rPr lang="en-US" sz="1200"/>
              <a:pPr algn="r" defTabSz="914485"/>
              <a:t>80</a:t>
            </a:fld>
            <a:endParaRPr lang="en-US" sz="1200"/>
          </a:p>
        </p:txBody>
      </p:sp>
      <p:sp>
        <p:nvSpPr>
          <p:cNvPr id="43010" name="Rectangle 2"/>
          <p:cNvSpPr>
            <a:spLocks noGrp="1" noRot="1" noChangeAspect="1" noChangeArrowheads="1" noTextEdit="1"/>
          </p:cNvSpPr>
          <p:nvPr>
            <p:ph type="sldImg"/>
          </p:nvPr>
        </p:nvSpPr>
        <p:spPr>
          <a:ln/>
        </p:spPr>
      </p:sp>
      <p:sp>
        <p:nvSpPr>
          <p:cNvPr id="43011" name="Rectangle 3"/>
          <p:cNvSpPr>
            <a:spLocks noGrp="1" noChangeArrowheads="1"/>
          </p:cNvSpPr>
          <p:nvPr>
            <p:ph type="body" idx="1"/>
          </p:nvPr>
        </p:nvSpPr>
        <p:spPr>
          <a:xfrm>
            <a:off x="685497" y="4343093"/>
            <a:ext cx="5487008" cy="4115721"/>
          </a:xfrm>
          <a:noFill/>
          <a:ln/>
        </p:spPr>
        <p:txBody>
          <a:bodyPr lIns="91432" tIns="45715" rIns="91432" bIns="45715"/>
          <a:lstStyle/>
          <a:p>
            <a:pPr>
              <a:spcBef>
                <a:spcPct val="0"/>
              </a:spcBef>
            </a:pPr>
            <a:r>
              <a:rPr lang="en-US" smtClean="0">
                <a:latin typeface="Arial" charset="0"/>
              </a:rPr>
              <a:t>Note other changes to the UI – Details tab on site; print/email/link in upper right; more pizza places!   </a:t>
            </a: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7" name="Slide Image Placeholder 1"/>
          <p:cNvSpPr>
            <a:spLocks noGrp="1" noRot="1" noChangeAspect="1" noTextEdit="1"/>
          </p:cNvSpPr>
          <p:nvPr>
            <p:ph type="sldImg"/>
          </p:nvPr>
        </p:nvSpPr>
        <p:spPr>
          <a:ln/>
        </p:spPr>
      </p:sp>
      <p:sp>
        <p:nvSpPr>
          <p:cNvPr id="45058" name="Notes Placeholder 2"/>
          <p:cNvSpPr>
            <a:spLocks noGrp="1"/>
          </p:cNvSpPr>
          <p:nvPr>
            <p:ph type="body" idx="1"/>
          </p:nvPr>
        </p:nvSpPr>
        <p:spPr>
          <a:xfrm>
            <a:off x="685497" y="4343093"/>
            <a:ext cx="5487008" cy="4115721"/>
          </a:xfrm>
          <a:noFill/>
          <a:ln/>
        </p:spPr>
        <p:txBody>
          <a:bodyPr lIns="91432" tIns="45715" rIns="91432" bIns="45715"/>
          <a:lstStyle/>
          <a:p>
            <a:pPr>
              <a:spcBef>
                <a:spcPct val="0"/>
              </a:spcBef>
            </a:pPr>
            <a:r>
              <a:rPr lang="en-AU" smtClean="0">
                <a:latin typeface="Arial" charset="0"/>
              </a:rPr>
              <a:t>Slide from Jan 16, 2009</a:t>
            </a:r>
            <a:endParaRPr lang="en-US" smtClean="0">
              <a:latin typeface="Arial" charset="0"/>
            </a:endParaRPr>
          </a:p>
        </p:txBody>
      </p:sp>
      <p:sp>
        <p:nvSpPr>
          <p:cNvPr id="45059" name="Slide Number Placeholder 3"/>
          <p:cNvSpPr txBox="1">
            <a:spLocks noGrp="1"/>
          </p:cNvSpPr>
          <p:nvPr/>
        </p:nvSpPr>
        <p:spPr bwMode="auto">
          <a:xfrm>
            <a:off x="3884985" y="8684650"/>
            <a:ext cx="2971496" cy="457815"/>
          </a:xfrm>
          <a:prstGeom prst="rect">
            <a:avLst/>
          </a:prstGeom>
          <a:noFill/>
          <a:ln w="9525">
            <a:noFill/>
            <a:miter lim="800000"/>
            <a:headEnd/>
            <a:tailEnd/>
          </a:ln>
        </p:spPr>
        <p:txBody>
          <a:bodyPr lIns="91432" tIns="45715" rIns="91432" bIns="45715" anchor="b"/>
          <a:lstStyle/>
          <a:p>
            <a:pPr algn="r" defTabSz="914485"/>
            <a:fld id="{AF83855C-2552-4883-ADA7-32DEA67C5B8E}" type="slidenum">
              <a:rPr lang="en-US" sz="1200"/>
              <a:pPr algn="r" defTabSz="914485"/>
              <a:t>81</a:t>
            </a:fld>
            <a:endParaRPr lang="en-US" sz="12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hlinkClick r:id="rId3"/>
              </a:rPr>
              <a:t>http://blog.optimizely.com/how-obama-raised-60-million-by-running-an-exp</a:t>
            </a:r>
            <a:endParaRPr lang="en-US" dirty="0"/>
          </a:p>
        </p:txBody>
      </p:sp>
      <p:sp>
        <p:nvSpPr>
          <p:cNvPr id="4" name="Slide Number Placeholder 3"/>
          <p:cNvSpPr>
            <a:spLocks noGrp="1"/>
          </p:cNvSpPr>
          <p:nvPr>
            <p:ph type="sldNum" sz="quarter" idx="10"/>
          </p:nvPr>
        </p:nvSpPr>
        <p:spPr/>
        <p:txBody>
          <a:bodyPr/>
          <a:lstStyle/>
          <a:p>
            <a:fld id="{CD1CE15F-820D-4C77-8B2D-41D191E92C27}" type="slidenum">
              <a:rPr lang="en-US" smtClean="0"/>
              <a:pPr/>
              <a:t>83</a:t>
            </a:fld>
            <a:endParaRPr lang="en-US"/>
          </a:p>
        </p:txBody>
      </p:sp>
    </p:spTree>
    <p:extLst>
      <p:ext uri="{BB962C8B-B14F-4D97-AF65-F5344CB8AC3E}">
        <p14:creationId xmlns:p14="http://schemas.microsoft.com/office/powerpoint/2010/main" val="42447852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200" dirty="0" smtClean="0">
                <a:latin typeface="Calibri" pitchFamily="34" charset="0"/>
              </a:rPr>
              <a:t>Makes designers HATE </a:t>
            </a:r>
            <a:r>
              <a:rPr lang="en-US" sz="2200" dirty="0" err="1" smtClean="0">
                <a:latin typeface="Calibri" pitchFamily="34" charset="0"/>
              </a:rPr>
              <a:t>HATE</a:t>
            </a:r>
            <a:r>
              <a:rPr lang="en-US" sz="2200" dirty="0" smtClean="0">
                <a:latin typeface="Calibri" pitchFamily="34" charset="0"/>
              </a:rPr>
              <a:t> </a:t>
            </a:r>
            <a:r>
              <a:rPr lang="en-US" sz="2200" dirty="0" err="1" smtClean="0">
                <a:latin typeface="Calibri" pitchFamily="34" charset="0"/>
              </a:rPr>
              <a:t>HATE</a:t>
            </a:r>
            <a:r>
              <a:rPr lang="en-US" sz="2200" dirty="0" smtClean="0">
                <a:latin typeface="Calibri" pitchFamily="34" charset="0"/>
              </a:rPr>
              <a:t> </a:t>
            </a:r>
            <a:r>
              <a:rPr lang="en-US" sz="2200" dirty="0" err="1" smtClean="0">
                <a:latin typeface="Calibri" pitchFamily="34" charset="0"/>
              </a:rPr>
              <a:t>HATE</a:t>
            </a:r>
            <a:endParaRPr lang="en-US" sz="2200" dirty="0" smtClean="0">
              <a:latin typeface="Calibri" pitchFamily="34" charset="0"/>
            </a:endParaRPr>
          </a:p>
          <a:p>
            <a:pPr lvl="1">
              <a:lnSpc>
                <a:spcPct val="90000"/>
              </a:lnSpc>
            </a:pPr>
            <a:r>
              <a:rPr lang="en-US" sz="2200" dirty="0" smtClean="0">
                <a:latin typeface="Calibri" pitchFamily="34" charset="0"/>
              </a:rPr>
              <a:t>No flexibility</a:t>
            </a:r>
          </a:p>
          <a:p>
            <a:pPr>
              <a:lnSpc>
                <a:spcPct val="90000"/>
              </a:lnSpc>
            </a:pPr>
            <a:r>
              <a:rPr lang="en-US" sz="2200" dirty="0" smtClean="0">
                <a:latin typeface="Calibri" pitchFamily="34" charset="0"/>
              </a:rPr>
              <a:t>A/B testing can get to local optimal solution, </a:t>
            </a:r>
            <a:br>
              <a:rPr lang="en-US" sz="2200" dirty="0" smtClean="0">
                <a:latin typeface="Calibri" pitchFamily="34" charset="0"/>
              </a:rPr>
            </a:br>
            <a:r>
              <a:rPr lang="en-US" sz="2200" dirty="0" smtClean="0">
                <a:latin typeface="Calibri" pitchFamily="34" charset="0"/>
              </a:rPr>
              <a:t>but not necessarily to customers’ hearts</a:t>
            </a:r>
          </a:p>
          <a:p>
            <a:pPr lvl="1">
              <a:lnSpc>
                <a:spcPct val="90000"/>
              </a:lnSpc>
            </a:pPr>
            <a:r>
              <a:rPr lang="en-US" sz="2200" dirty="0" smtClean="0">
                <a:latin typeface="Calibri" pitchFamily="34" charset="0"/>
              </a:rPr>
              <a:t>See Jeff Atwood’s Groundhog day</a:t>
            </a:r>
          </a:p>
          <a:p>
            <a:pPr>
              <a:lnSpc>
                <a:spcPct val="90000"/>
              </a:lnSpc>
            </a:pPr>
            <a:r>
              <a:rPr lang="en-US" sz="2200" dirty="0" smtClean="0">
                <a:latin typeface="Calibri" pitchFamily="34" charset="0"/>
              </a:rPr>
              <a:t>Easy to do tests to confirm / reject hypothesis</a:t>
            </a:r>
          </a:p>
          <a:p>
            <a:pPr>
              <a:lnSpc>
                <a:spcPct val="90000"/>
              </a:lnSpc>
            </a:pPr>
            <a:r>
              <a:rPr lang="en-US" sz="2200" dirty="0" smtClean="0">
                <a:latin typeface="Calibri" pitchFamily="34" charset="0"/>
              </a:rPr>
              <a:t>Not clear why something is better / worse</a:t>
            </a:r>
          </a:p>
          <a:p>
            <a:pPr>
              <a:lnSpc>
                <a:spcPct val="90000"/>
              </a:lnSpc>
            </a:pPr>
            <a:r>
              <a:rPr lang="en-US" sz="2200" dirty="0" smtClean="0">
                <a:latin typeface="Calibri" pitchFamily="34" charset="0"/>
              </a:rPr>
              <a:t>Baseline / minute changes / local optimal vs global / also stuck with the same look and feel / corporate culture</a:t>
            </a:r>
          </a:p>
          <a:p>
            <a:pPr>
              <a:lnSpc>
                <a:spcPct val="90000"/>
              </a:lnSpc>
            </a:pPr>
            <a:r>
              <a:rPr lang="en-US" sz="2200" dirty="0" smtClean="0">
                <a:latin typeface="Calibri" pitchFamily="34" charset="0"/>
              </a:rPr>
              <a:t>Exponential plus </a:t>
            </a:r>
            <a:r>
              <a:rPr lang="en-US" sz="2200" dirty="0" err="1" smtClean="0">
                <a:latin typeface="Calibri" pitchFamily="34" charset="0"/>
              </a:rPr>
              <a:t>plus</a:t>
            </a:r>
            <a:r>
              <a:rPr lang="en-US" sz="2200" dirty="0" smtClean="0">
                <a:latin typeface="Calibri" pitchFamily="34" charset="0"/>
              </a:rPr>
              <a:t> </a:t>
            </a:r>
            <a:r>
              <a:rPr lang="en-US" sz="2200" dirty="0" err="1" smtClean="0">
                <a:latin typeface="Calibri" pitchFamily="34" charset="0"/>
              </a:rPr>
              <a:t>plus</a:t>
            </a:r>
            <a:r>
              <a:rPr lang="en-US" sz="2200" dirty="0" smtClean="0">
                <a:latin typeface="Calibri" pitchFamily="34" charset="0"/>
              </a:rPr>
              <a:t> options / might be choosing bad and worse</a:t>
            </a:r>
          </a:p>
          <a:p>
            <a:pPr>
              <a:lnSpc>
                <a:spcPct val="90000"/>
              </a:lnSpc>
            </a:pPr>
            <a:r>
              <a:rPr lang="en-US" sz="2200" dirty="0" smtClean="0">
                <a:latin typeface="Calibri" pitchFamily="34" charset="0"/>
              </a:rPr>
              <a:t>Doesn’t cater to variety / one size fits all</a:t>
            </a:r>
          </a:p>
          <a:p>
            <a:pPr>
              <a:lnSpc>
                <a:spcPct val="90000"/>
              </a:lnSpc>
            </a:pPr>
            <a:r>
              <a:rPr lang="en-US" sz="2200" dirty="0" smtClean="0">
                <a:latin typeface="Calibri" pitchFamily="34" charset="0"/>
              </a:rPr>
              <a:t>Real data about what users do / engineers</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84</a:t>
            </a:fld>
            <a:endParaRPr lang="en-US"/>
          </a:p>
        </p:txBody>
      </p:sp>
    </p:spTree>
    <p:extLst>
      <p:ext uri="{BB962C8B-B14F-4D97-AF65-F5344CB8AC3E}">
        <p14:creationId xmlns:p14="http://schemas.microsoft.com/office/powerpoint/2010/main" val="2797411250"/>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7" name="Rectangle 2"/>
          <p:cNvSpPr>
            <a:spLocks noGrp="1" noRot="1" noChangeAspect="1" noChangeArrowheads="1" noTextEdit="1"/>
          </p:cNvSpPr>
          <p:nvPr>
            <p:ph type="sldImg"/>
          </p:nvPr>
        </p:nvSpPr>
        <p:spPr>
          <a:ln/>
        </p:spPr>
      </p:sp>
      <p:sp>
        <p:nvSpPr>
          <p:cNvPr id="60418" name="Rectangle 3"/>
          <p:cNvSpPr>
            <a:spLocks noGrp="1" noChangeArrowheads="1"/>
          </p:cNvSpPr>
          <p:nvPr>
            <p:ph type="body" idx="1"/>
          </p:nvPr>
        </p:nvSpPr>
        <p:spPr>
          <a:noFill/>
          <a:ln/>
        </p:spPr>
        <p:txBody>
          <a:bodyPr/>
          <a:lstStyle/>
          <a:p>
            <a:r>
              <a:rPr lang="en-US" smtClean="0">
                <a:latin typeface="Arial" charset="0"/>
                <a:hlinkClick r:id="rId3"/>
              </a:rPr>
              <a:t>http://www.nytimes.com/2009/03/01/business/01marissa.html?pagewanted=3</a:t>
            </a:r>
            <a:r>
              <a:rPr lang="en-US" smtClean="0">
                <a:latin typeface="Arial" charset="0"/>
              </a:rPr>
              <a:t> </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http://www.slideshare.net/andrew_null/metrics-driven-design-by-joshua-porter/9-Doug_Bowman_on_Design_at </a:t>
            </a:r>
          </a:p>
          <a:p>
            <a:endParaRPr lang="en-US" dirty="0" smtClean="0"/>
          </a:p>
          <a:p>
            <a:r>
              <a:rPr lang="en-US" dirty="0" smtClean="0"/>
              <a:t>https://www.fastcodesign.com/1662273/google-equates-design-with-endless-testing-theyre-wrong</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86</a:t>
            </a:fld>
            <a:endParaRPr lang="en-US"/>
          </a:p>
        </p:txBody>
      </p:sp>
    </p:spTree>
    <p:extLst>
      <p:ext uri="{BB962C8B-B14F-4D97-AF65-F5344CB8AC3E}">
        <p14:creationId xmlns:p14="http://schemas.microsoft.com/office/powerpoint/2010/main" val="285862110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rtl="0"/>
            <a:r>
              <a:rPr lang="en-US" sz="1200" b="0" i="0" u="sng" strike="noStrike" kern="1200" dirty="0" smtClean="0">
                <a:solidFill>
                  <a:schemeClr val="tx1"/>
                </a:solidFill>
                <a:effectLst/>
                <a:latin typeface="Calibri" pitchFamily="34" charset="0"/>
                <a:ea typeface="+mn-ea"/>
                <a:cs typeface="+mn-cs"/>
                <a:hlinkClick r:id="rId3"/>
              </a:rPr>
              <a:t>User Interface Design Patterns Library</a:t>
            </a:r>
            <a:r>
              <a:rPr lang="en-US" sz="1200" b="0" i="0" u="none" strike="noStrike" kern="1200" dirty="0" smtClean="0">
                <a:solidFill>
                  <a:schemeClr val="tx1"/>
                </a:solidFill>
                <a:effectLst/>
                <a:latin typeface="Calibri" pitchFamily="34" charset="0"/>
                <a:ea typeface="+mn-ea"/>
                <a:cs typeface="+mn-cs"/>
              </a:rPr>
              <a:t> /</a:t>
            </a:r>
            <a:endParaRPr lang="en-US" b="0" dirty="0" smtClean="0">
              <a:effectLst/>
            </a:endParaRPr>
          </a:p>
          <a:p>
            <a:pPr rtl="0"/>
            <a:r>
              <a:rPr lang="en-US" sz="1200" b="0" i="0" u="sng" strike="noStrike" kern="1200" smtClean="0">
                <a:solidFill>
                  <a:schemeClr val="tx1"/>
                </a:solidFill>
                <a:effectLst/>
                <a:latin typeface="Calibri" pitchFamily="34" charset="0"/>
                <a:ea typeface="+mn-ea"/>
                <a:cs typeface="+mn-cs"/>
                <a:hlinkClick r:id="rId4"/>
              </a:rPr>
              <a:t>Android Patterns</a:t>
            </a:r>
            <a:endParaRPr lang="en-US" b="0" dirty="0" smtClean="0">
              <a:effectLst/>
            </a:endParaRPr>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88</a:t>
            </a:fld>
            <a:endParaRPr lang="en-US"/>
          </a:p>
        </p:txBody>
      </p:sp>
    </p:spTree>
    <p:extLst>
      <p:ext uri="{BB962C8B-B14F-4D97-AF65-F5344CB8AC3E}">
        <p14:creationId xmlns:p14="http://schemas.microsoft.com/office/powerpoint/2010/main" val="3432728061"/>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1" name="Slide Image Placeholder 1"/>
          <p:cNvSpPr>
            <a:spLocks noGrp="1" noRot="1" noChangeAspect="1" noTextEdit="1"/>
          </p:cNvSpPr>
          <p:nvPr>
            <p:ph type="sldImg"/>
          </p:nvPr>
        </p:nvSpPr>
        <p:spPr>
          <a:ln/>
        </p:spPr>
      </p:sp>
      <p:sp>
        <p:nvSpPr>
          <p:cNvPr id="51202" name="Notes Placeholder 2"/>
          <p:cNvSpPr>
            <a:spLocks noGrp="1"/>
          </p:cNvSpPr>
          <p:nvPr>
            <p:ph type="body" idx="1"/>
          </p:nvPr>
        </p:nvSpPr>
        <p:spPr>
          <a:xfrm>
            <a:off x="685497" y="4343093"/>
            <a:ext cx="5487008" cy="4115721"/>
          </a:xfrm>
          <a:noFill/>
          <a:ln/>
        </p:spPr>
        <p:txBody>
          <a:bodyPr lIns="91432" tIns="45715" rIns="91432" bIns="45715"/>
          <a:lstStyle/>
          <a:p>
            <a:pPr>
              <a:spcBef>
                <a:spcPct val="0"/>
              </a:spcBef>
            </a:pPr>
            <a:endParaRPr lang="en-US" smtClean="0">
              <a:latin typeface="Arial" charset="0"/>
            </a:endParaRPr>
          </a:p>
        </p:txBody>
      </p:sp>
      <p:sp>
        <p:nvSpPr>
          <p:cNvPr id="51203" name="Slide Number Placeholder 3"/>
          <p:cNvSpPr txBox="1">
            <a:spLocks noGrp="1"/>
          </p:cNvSpPr>
          <p:nvPr/>
        </p:nvSpPr>
        <p:spPr bwMode="auto">
          <a:xfrm>
            <a:off x="3884985" y="8684650"/>
            <a:ext cx="2971496" cy="457815"/>
          </a:xfrm>
          <a:prstGeom prst="rect">
            <a:avLst/>
          </a:prstGeom>
          <a:noFill/>
          <a:ln w="9525">
            <a:noFill/>
            <a:miter lim="800000"/>
            <a:headEnd/>
            <a:tailEnd/>
          </a:ln>
        </p:spPr>
        <p:txBody>
          <a:bodyPr lIns="91432" tIns="45715" rIns="91432" bIns="45715" anchor="b"/>
          <a:lstStyle/>
          <a:p>
            <a:pPr algn="r" defTabSz="914485"/>
            <a:fld id="{77705456-3D10-4526-8D73-E139B56A00A8}" type="slidenum">
              <a:rPr lang="en-US" sz="1200"/>
              <a:pPr algn="r" defTabSz="914485"/>
              <a:t>91</a:t>
            </a:fld>
            <a:endParaRPr lang="en-US" sz="12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1150938" y="690563"/>
            <a:ext cx="4557712" cy="3417887"/>
          </a:xfrm>
          <a:ln w="12700" cap="flat">
            <a:solidFill>
              <a:schemeClr val="tx1"/>
            </a:solidFill>
          </a:ln>
        </p:spPr>
      </p:sp>
      <p:sp>
        <p:nvSpPr>
          <p:cNvPr id="84995" name="Rectangle 3"/>
          <p:cNvSpPr>
            <a:spLocks noGrp="1" noChangeArrowheads="1"/>
          </p:cNvSpPr>
          <p:nvPr>
            <p:ph type="body" idx="1"/>
          </p:nvPr>
        </p:nvSpPr>
        <p:spPr>
          <a:xfrm>
            <a:off x="914400" y="4340225"/>
            <a:ext cx="5029200" cy="4116388"/>
          </a:xfrm>
          <a:noFill/>
        </p:spPr>
        <p:txBody>
          <a:bodyPr lIns="93293" tIns="48202" rIns="93293" bIns="48202"/>
          <a:lstStyle/>
          <a:p>
            <a:pPr eaLnBrk="1" hangingPunct="1"/>
            <a:r>
              <a:rPr lang="en-US" dirty="0" smtClean="0"/>
              <a:t>Picture is from the great book Universal Methods of Design. http://www.amazon.com/Universal-Methods-Design-Innovative-Effective/dp/1592537561</a:t>
            </a:r>
          </a:p>
          <a:p>
            <a:pPr eaLnBrk="1" hangingPunct="1"/>
            <a:endParaRPr lang="en-US" dirty="0" smtClean="0"/>
          </a:p>
          <a:p>
            <a:pPr eaLnBrk="1" hangingPunct="1"/>
            <a:r>
              <a:rPr lang="en-US" dirty="0" smtClean="0"/>
              <a:t>Here’s another method for understanding, by putting</a:t>
            </a:r>
            <a:r>
              <a:rPr lang="en-US" baseline="0" dirty="0" smtClean="0"/>
              <a:t> yourself in the shoes of the user in real-world situations.</a:t>
            </a:r>
          </a:p>
          <a:p>
            <a:pPr eaLnBrk="1" hangingPunct="1"/>
            <a:r>
              <a:rPr lang="en-US" baseline="0" dirty="0" smtClean="0"/>
              <a:t>You are not the user, but you can simulate things to put yourself in their shoes as much as you can.</a:t>
            </a:r>
          </a:p>
          <a:p>
            <a:pPr eaLnBrk="1" hangingPunct="1"/>
            <a:endParaRPr lang="en-US" baseline="0" dirty="0" smtClean="0"/>
          </a:p>
          <a:p>
            <a:pPr eaLnBrk="1" hangingPunct="1"/>
            <a:r>
              <a:rPr lang="en-US" baseline="0" dirty="0" smtClean="0"/>
              <a:t>For example, here at the bottom-right you can see a picture of people trying out walkers, typically used for people with low mobility. Trying it out, experiencing it for yourself, really feeling it in your gut, is a powerful way of getting a deep understanding of things. In the middle, you can see some people wearing “age suits” which simulate difficulties in moving one’s body. These people are seeing firsthand what it feels like to go shopping if you have mobility constraints. </a:t>
            </a:r>
          </a:p>
          <a:p>
            <a:pPr eaLnBrk="1" hangingPunct="1"/>
            <a:endParaRPr lang="en-US" baseline="0" dirty="0" smtClean="0"/>
          </a:p>
          <a:p>
            <a:pPr eaLnBrk="1" hangingPunct="1"/>
            <a:r>
              <a:rPr lang="en-US" baseline="0" dirty="0" smtClean="0"/>
              <a:t>Sometimes, for simulation exercises, you really have to be creative in faking it. For example, I heard a story about a design firm trying to design for submarines. The participants were non-designers, and were doing brainstorming in a nice air-conditioned hotel conference room. One of the designers convinced the folks to stuff themselves into an elevator and do all of the brainstorming there, to get a better sense of what things would be like in cramped and claustrophobic conditions.</a:t>
            </a:r>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Annotated version of what user sees</a:t>
            </a:r>
          </a:p>
          <a:p>
            <a:r>
              <a:rPr lang="en-US" dirty="0" smtClean="0"/>
              <a:t>Note that this figure isn’t that great b/c it’s hard to tell what the</a:t>
            </a:r>
            <a:r>
              <a:rPr lang="en-US" baseline="0" dirty="0" smtClean="0"/>
              <a:t> user would see and what is the annotation</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7</a:t>
            </a:fld>
            <a:endParaRPr lang="en-US"/>
          </a:p>
        </p:txBody>
      </p:sp>
    </p:spTree>
    <p:extLst>
      <p:ext uri="{BB962C8B-B14F-4D97-AF65-F5344CB8AC3E}">
        <p14:creationId xmlns:p14="http://schemas.microsoft.com/office/powerpoint/2010/main" val="130154289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 were there as part of a European Union–funded research project looking at novel interaction techniques to increase the presence of the elderly in their local communities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96</a:t>
            </a:fld>
            <a:endParaRPr lang="en-US"/>
          </a:p>
        </p:txBody>
      </p:sp>
    </p:spTree>
    <p:extLst>
      <p:ext uri="{BB962C8B-B14F-4D97-AF65-F5344CB8AC3E}">
        <p14:creationId xmlns:p14="http://schemas.microsoft.com/office/powerpoint/2010/main" val="1804412815"/>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last time</a:t>
            </a:r>
          </a:p>
          <a:p>
            <a:pPr lvl="1"/>
            <a:r>
              <a:rPr lang="en-US" sz="2600" dirty="0" smtClean="0">
                <a:latin typeface="Calibri" pitchFamily="34" charset="0"/>
              </a:rPr>
              <a:t>Relying heavily on what the participants think are important / vs system design perspective</a:t>
            </a:r>
          </a:p>
          <a:p>
            <a:pPr lvl="1"/>
            <a:r>
              <a:rPr lang="en-US" sz="2600" dirty="0" smtClean="0">
                <a:latin typeface="Calibri" pitchFamily="34" charset="0"/>
              </a:rPr>
              <a:t>Could be highly subjective / not statistically significant</a:t>
            </a:r>
          </a:p>
          <a:p>
            <a:pPr lvl="1"/>
            <a:r>
              <a:rPr lang="en-US" sz="2600" dirty="0" smtClean="0">
                <a:latin typeface="Calibri" pitchFamily="34" charset="0"/>
              </a:rPr>
              <a:t>Needs to be made personal for individuals</a:t>
            </a:r>
          </a:p>
          <a:p>
            <a:pPr lvl="1"/>
            <a:r>
              <a:rPr lang="en-US" sz="2600" dirty="0" smtClean="0">
                <a:latin typeface="Calibri" pitchFamily="34" charset="0"/>
              </a:rPr>
              <a:t>Geared towards certain types of people</a:t>
            </a:r>
          </a:p>
          <a:p>
            <a:pPr lvl="2"/>
            <a:r>
              <a:rPr lang="en-US" sz="2600" dirty="0" smtClean="0">
                <a:latin typeface="Calibri" pitchFamily="34" charset="0"/>
              </a:rPr>
              <a:t>David’s father doesn’t like postcards</a:t>
            </a:r>
          </a:p>
          <a:p>
            <a:pPr lvl="2"/>
            <a:r>
              <a:rPr lang="en-US" sz="2600" dirty="0" smtClean="0">
                <a:latin typeface="Calibri" pitchFamily="34" charset="0"/>
              </a:rPr>
              <a:t>People might not remember to do these things</a:t>
            </a:r>
          </a:p>
          <a:p>
            <a:pPr lvl="1"/>
            <a:r>
              <a:rPr lang="en-US" sz="2600" dirty="0" smtClean="0">
                <a:latin typeface="Calibri" pitchFamily="34" charset="0"/>
              </a:rPr>
              <a:t>Capture artifacts that might support diary</a:t>
            </a:r>
          </a:p>
          <a:p>
            <a:endParaRPr lang="en-US" dirty="0" smtClean="0"/>
          </a:p>
          <a:p>
            <a:r>
              <a:rPr lang="en-US" dirty="0" smtClean="0"/>
              <a:t>From 2016</a:t>
            </a:r>
          </a:p>
          <a:p>
            <a:pPr lvl="1"/>
            <a:r>
              <a:rPr lang="en-US" sz="2600" dirty="0" smtClean="0"/>
              <a:t>Potentially time intensive</a:t>
            </a:r>
          </a:p>
          <a:p>
            <a:pPr lvl="1"/>
            <a:r>
              <a:rPr lang="en-US" sz="2600" dirty="0" smtClean="0">
                <a:latin typeface="Calibri" pitchFamily="34" charset="0"/>
              </a:rPr>
              <a:t>Local vs global (culture may differ)</a:t>
            </a:r>
          </a:p>
          <a:p>
            <a:pPr lvl="1"/>
            <a:r>
              <a:rPr lang="en-US" sz="2600" dirty="0" smtClean="0"/>
              <a:t>Pro: Get out of stereotypes</a:t>
            </a:r>
          </a:p>
          <a:p>
            <a:pPr lvl="1"/>
            <a:r>
              <a:rPr lang="en-US" sz="2600" dirty="0" smtClean="0">
                <a:latin typeface="Calibri" pitchFamily="34" charset="0"/>
              </a:rPr>
              <a:t>Pro: Natural habitat</a:t>
            </a:r>
          </a:p>
          <a:p>
            <a:pPr lvl="1"/>
            <a:r>
              <a:rPr lang="en-US" sz="2600" dirty="0" smtClean="0">
                <a:latin typeface="Calibri" pitchFamily="34" charset="0"/>
              </a:rPr>
              <a:t>Con: Inappropriate situations (work environments?)</a:t>
            </a:r>
          </a:p>
          <a:p>
            <a:pPr lvl="1"/>
            <a:r>
              <a:rPr lang="en-US" sz="2600" dirty="0" smtClean="0"/>
              <a:t>May not always correlate with design</a:t>
            </a:r>
          </a:p>
          <a:p>
            <a:pPr lvl="2"/>
            <a:r>
              <a:rPr lang="en-US" sz="2200" dirty="0" smtClean="0">
                <a:latin typeface="Calibri" pitchFamily="34" charset="0"/>
              </a:rPr>
              <a:t>But design inspiration</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100</a:t>
            </a:fld>
            <a:endParaRPr lang="en-US"/>
          </a:p>
        </p:txBody>
      </p:sp>
    </p:spTree>
    <p:extLst>
      <p:ext uri="{BB962C8B-B14F-4D97-AF65-F5344CB8AC3E}">
        <p14:creationId xmlns:p14="http://schemas.microsoft.com/office/powerpoint/2010/main" val="42748508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49" name="Slide Image Placeholder 1"/>
          <p:cNvSpPr>
            <a:spLocks noGrp="1" noRot="1" noChangeAspect="1" noTextEdit="1"/>
          </p:cNvSpPr>
          <p:nvPr>
            <p:ph type="sldImg"/>
          </p:nvPr>
        </p:nvSpPr>
        <p:spPr>
          <a:ln/>
        </p:spPr>
      </p:sp>
      <p:sp>
        <p:nvSpPr>
          <p:cNvPr id="53250" name="Notes Placeholder 2"/>
          <p:cNvSpPr>
            <a:spLocks noGrp="1"/>
          </p:cNvSpPr>
          <p:nvPr>
            <p:ph type="body" idx="1"/>
          </p:nvPr>
        </p:nvSpPr>
        <p:spPr>
          <a:xfrm>
            <a:off x="685497" y="4343093"/>
            <a:ext cx="5487008" cy="4115721"/>
          </a:xfrm>
          <a:noFill/>
          <a:ln/>
        </p:spPr>
        <p:txBody>
          <a:bodyPr lIns="91432" tIns="45715" rIns="91432" bIns="45715"/>
          <a:lstStyle/>
          <a:p>
            <a:pPr>
              <a:spcBef>
                <a:spcPct val="0"/>
              </a:spcBef>
            </a:pPr>
            <a:endParaRPr lang="en-US" smtClean="0">
              <a:latin typeface="Arial" charset="0"/>
            </a:endParaRPr>
          </a:p>
        </p:txBody>
      </p:sp>
      <p:sp>
        <p:nvSpPr>
          <p:cNvPr id="53251" name="Slide Number Placeholder 3"/>
          <p:cNvSpPr txBox="1">
            <a:spLocks noGrp="1"/>
          </p:cNvSpPr>
          <p:nvPr/>
        </p:nvSpPr>
        <p:spPr bwMode="auto">
          <a:xfrm>
            <a:off x="3884985" y="8684650"/>
            <a:ext cx="2971496" cy="457815"/>
          </a:xfrm>
          <a:prstGeom prst="rect">
            <a:avLst/>
          </a:prstGeom>
          <a:noFill/>
          <a:ln w="9525">
            <a:noFill/>
            <a:miter lim="800000"/>
            <a:headEnd/>
            <a:tailEnd/>
          </a:ln>
        </p:spPr>
        <p:txBody>
          <a:bodyPr lIns="91432" tIns="45715" rIns="91432" bIns="45715" anchor="b"/>
          <a:lstStyle/>
          <a:p>
            <a:pPr algn="r" defTabSz="914485"/>
            <a:fld id="{5399602B-B57C-4A43-A4B3-7D518E621463}" type="slidenum">
              <a:rPr lang="en-US" sz="1200"/>
              <a:pPr algn="r" defTabSz="914485"/>
              <a:t>101</a:t>
            </a:fld>
            <a:endParaRPr lang="en-US" sz="12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7" name="Slide Image Placeholder 1"/>
          <p:cNvSpPr>
            <a:spLocks noGrp="1" noRot="1" noChangeAspect="1" noTextEdit="1"/>
          </p:cNvSpPr>
          <p:nvPr>
            <p:ph type="sldImg"/>
          </p:nvPr>
        </p:nvSpPr>
        <p:spPr>
          <a:ln/>
        </p:spPr>
      </p:sp>
      <p:sp>
        <p:nvSpPr>
          <p:cNvPr id="55298" name="Notes Placeholder 2"/>
          <p:cNvSpPr>
            <a:spLocks noGrp="1"/>
          </p:cNvSpPr>
          <p:nvPr>
            <p:ph type="body" idx="1"/>
          </p:nvPr>
        </p:nvSpPr>
        <p:spPr>
          <a:xfrm>
            <a:off x="685497" y="4343093"/>
            <a:ext cx="5487008" cy="4115721"/>
          </a:xfrm>
          <a:noFill/>
          <a:ln/>
        </p:spPr>
        <p:txBody>
          <a:bodyPr lIns="91432" tIns="45715" rIns="91432" bIns="45715"/>
          <a:lstStyle/>
          <a:p>
            <a:pPr>
              <a:spcBef>
                <a:spcPct val="0"/>
              </a:spcBef>
            </a:pPr>
            <a:endParaRPr lang="en-US" smtClean="0">
              <a:latin typeface="Arial" charset="0"/>
            </a:endParaRPr>
          </a:p>
        </p:txBody>
      </p:sp>
      <p:sp>
        <p:nvSpPr>
          <p:cNvPr id="55299" name="Slide Number Placeholder 3"/>
          <p:cNvSpPr txBox="1">
            <a:spLocks noGrp="1"/>
          </p:cNvSpPr>
          <p:nvPr/>
        </p:nvSpPr>
        <p:spPr bwMode="auto">
          <a:xfrm>
            <a:off x="3884985" y="8684650"/>
            <a:ext cx="2971496" cy="457815"/>
          </a:xfrm>
          <a:prstGeom prst="rect">
            <a:avLst/>
          </a:prstGeom>
          <a:noFill/>
          <a:ln w="9525">
            <a:noFill/>
            <a:miter lim="800000"/>
            <a:headEnd/>
            <a:tailEnd/>
          </a:ln>
        </p:spPr>
        <p:txBody>
          <a:bodyPr lIns="91432" tIns="45715" rIns="91432" bIns="45715" anchor="b"/>
          <a:lstStyle/>
          <a:p>
            <a:pPr algn="r" defTabSz="914485"/>
            <a:fld id="{0408881C-4560-4AA0-A882-F742256778F5}" type="slidenum">
              <a:rPr lang="en-US" sz="1200"/>
              <a:pPr algn="r" defTabSz="914485"/>
              <a:t>102</a:t>
            </a:fld>
            <a:endParaRPr lang="en-US" sz="12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5" name="Slide Image Placeholder 1"/>
          <p:cNvSpPr>
            <a:spLocks noGrp="1" noRot="1" noChangeAspect="1" noTextEdit="1"/>
          </p:cNvSpPr>
          <p:nvPr>
            <p:ph type="sldImg"/>
          </p:nvPr>
        </p:nvSpPr>
        <p:spPr>
          <a:ln/>
        </p:spPr>
      </p:sp>
      <p:sp>
        <p:nvSpPr>
          <p:cNvPr id="57346" name="Notes Placeholder 2"/>
          <p:cNvSpPr>
            <a:spLocks noGrp="1"/>
          </p:cNvSpPr>
          <p:nvPr>
            <p:ph type="body" idx="1"/>
          </p:nvPr>
        </p:nvSpPr>
        <p:spPr>
          <a:xfrm>
            <a:off x="685497" y="4343093"/>
            <a:ext cx="5487008" cy="4115721"/>
          </a:xfrm>
          <a:noFill/>
          <a:ln/>
        </p:spPr>
        <p:txBody>
          <a:bodyPr lIns="91432" tIns="45715" rIns="91432" bIns="45715"/>
          <a:lstStyle/>
          <a:p>
            <a:pPr>
              <a:spcBef>
                <a:spcPct val="0"/>
              </a:spcBef>
            </a:pPr>
            <a:endParaRPr lang="en-US" smtClean="0">
              <a:latin typeface="Arial" charset="0"/>
            </a:endParaRPr>
          </a:p>
        </p:txBody>
      </p:sp>
      <p:sp>
        <p:nvSpPr>
          <p:cNvPr id="57347" name="Slide Number Placeholder 3"/>
          <p:cNvSpPr txBox="1">
            <a:spLocks noGrp="1"/>
          </p:cNvSpPr>
          <p:nvPr/>
        </p:nvSpPr>
        <p:spPr bwMode="auto">
          <a:xfrm>
            <a:off x="3884985" y="8684650"/>
            <a:ext cx="2971496" cy="457815"/>
          </a:xfrm>
          <a:prstGeom prst="rect">
            <a:avLst/>
          </a:prstGeom>
          <a:noFill/>
          <a:ln w="9525">
            <a:noFill/>
            <a:miter lim="800000"/>
            <a:headEnd/>
            <a:tailEnd/>
          </a:ln>
        </p:spPr>
        <p:txBody>
          <a:bodyPr lIns="91432" tIns="45715" rIns="91432" bIns="45715" anchor="b"/>
          <a:lstStyle/>
          <a:p>
            <a:pPr algn="r" defTabSz="914485"/>
            <a:fld id="{16FA3AA9-5F2F-4FA2-8144-569D38D848F6}" type="slidenum">
              <a:rPr lang="en-US" sz="1200"/>
              <a:pPr algn="r" defTabSz="914485"/>
              <a:t>103</a:t>
            </a:fld>
            <a:endParaRPr lang="en-US" sz="12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iteration of the augmented reality view</a:t>
            </a:r>
          </a:p>
          <a:p>
            <a:r>
              <a:rPr lang="en-US" dirty="0" smtClean="0"/>
              <a:t>Note the</a:t>
            </a:r>
            <a:r>
              <a:rPr lang="en-US" baseline="0" dirty="0" smtClean="0"/>
              <a:t> mockup of the space helmet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8</a:t>
            </a:fld>
            <a:endParaRPr lang="en-US"/>
          </a:p>
        </p:txBody>
      </p:sp>
    </p:spTree>
    <p:extLst>
      <p:ext uri="{BB962C8B-B14F-4D97-AF65-F5344CB8AC3E}">
        <p14:creationId xmlns:p14="http://schemas.microsoft.com/office/powerpoint/2010/main" val="33025401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Next iteration of the mockup, this time using an</a:t>
            </a:r>
            <a:r>
              <a:rPr lang="en-US" baseline="0" dirty="0" smtClean="0"/>
              <a:t> iPhone duct taped to the wrist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9</a:t>
            </a:fld>
            <a:endParaRPr lang="en-US"/>
          </a:p>
        </p:txBody>
      </p:sp>
    </p:spTree>
    <p:extLst>
      <p:ext uri="{BB962C8B-B14F-4D97-AF65-F5344CB8AC3E}">
        <p14:creationId xmlns:p14="http://schemas.microsoft.com/office/powerpoint/2010/main" val="270910936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Have to be creative (this was on the team’s whiteboard)</a:t>
            </a:r>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10</a:t>
            </a:fld>
            <a:endParaRPr lang="en-US"/>
          </a:p>
        </p:txBody>
      </p:sp>
    </p:spTree>
    <p:extLst>
      <p:ext uri="{BB962C8B-B14F-4D97-AF65-F5344CB8AC3E}">
        <p14:creationId xmlns:p14="http://schemas.microsoft.com/office/powerpoint/2010/main" val="638225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11</a:t>
            </a:fld>
            <a:endParaRPr lang="en-US"/>
          </a:p>
        </p:txBody>
      </p:sp>
    </p:spTree>
    <p:extLst>
      <p:ext uri="{BB962C8B-B14F-4D97-AF65-F5344CB8AC3E}">
        <p14:creationId xmlns:p14="http://schemas.microsoft.com/office/powerpoint/2010/main" val="1317254701"/>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8" descr="hcii_sectio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76400" y="660401"/>
            <a:ext cx="6781800" cy="1549399"/>
          </a:xfrm>
        </p:spPr>
        <p:txBody>
          <a:bodyPr>
            <a:normAutofit/>
          </a:bodyPr>
          <a:lstStyle>
            <a:lvl1pPr algn="l">
              <a:defRPr sz="2400" b="1">
                <a:solidFill>
                  <a:schemeClr val="bg1"/>
                </a:solidFill>
                <a:latin typeface="Calibri" panose="020F0502020204030204" pitchFamily="34" charset="0"/>
                <a:cs typeface="Verdana"/>
              </a:defRPr>
            </a:lvl1pPr>
          </a:lstStyle>
          <a:p>
            <a:endParaRPr lang="en-US" dirty="0"/>
          </a:p>
        </p:txBody>
      </p:sp>
      <p:sp>
        <p:nvSpPr>
          <p:cNvPr id="3" name="Subtitle 2"/>
          <p:cNvSpPr>
            <a:spLocks noGrp="1"/>
          </p:cNvSpPr>
          <p:nvPr>
            <p:ph type="subTitle" idx="1"/>
          </p:nvPr>
        </p:nvSpPr>
        <p:spPr>
          <a:xfrm>
            <a:off x="1676400" y="2416175"/>
            <a:ext cx="6781800" cy="1012825"/>
          </a:xfrm>
        </p:spPr>
        <p:txBody>
          <a:bodyPr>
            <a:normAutofit/>
          </a:bodyPr>
          <a:lstStyle>
            <a:lvl1pPr marL="0" indent="0" algn="l">
              <a:buNone/>
              <a:defRPr sz="2100">
                <a:solidFill>
                  <a:srgbClr val="C1B778"/>
                </a:solidFill>
                <a:latin typeface="Calibri" panose="020F0502020204030204" pitchFamily="34" charset="0"/>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3549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8" descr="hcii_bod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a:xfrm rot="16200000">
            <a:off x="7003257" y="1897856"/>
            <a:ext cx="3763962" cy="517525"/>
          </a:xfrm>
          <a:prstGeom prst="rect">
            <a:avLst/>
          </a:prstGeom>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defRPr/>
            </a:pPr>
            <a:r>
              <a:rPr lang="en-US" sz="1000" dirty="0" smtClean="0">
                <a:solidFill>
                  <a:srgbClr val="A6A6A6"/>
                </a:solidFill>
                <a:latin typeface="Calibri" panose="020F0502020204030204" pitchFamily="34" charset="0"/>
              </a:rPr>
              <a:t>©2018 Carnegie Mellon University  :  </a:t>
            </a:r>
            <a:fld id="{89CCED34-54F4-4F8F-ABE2-F58D956187C8}" type="slidenum">
              <a:rPr lang="en-US" sz="1000" b="1" smtClean="0">
                <a:solidFill>
                  <a:srgbClr val="404040"/>
                </a:solidFill>
                <a:latin typeface="Calibri" panose="020F0502020204030204" pitchFamily="34" charset="0"/>
              </a:rPr>
              <a:pPr algn="r">
                <a:defRPr/>
              </a:pPr>
              <a:t>‹#›</a:t>
            </a:fld>
            <a:endParaRPr lang="en-US" sz="1000" b="1" dirty="0" smtClean="0">
              <a:solidFill>
                <a:srgbClr val="404040"/>
              </a:solidFill>
              <a:latin typeface="Calibri" panose="020F0502020204030204" pitchFamily="34" charset="0"/>
            </a:endParaRPr>
          </a:p>
        </p:txBody>
      </p:sp>
      <p:sp>
        <p:nvSpPr>
          <p:cNvPr id="2" name="Title 1"/>
          <p:cNvSpPr>
            <a:spLocks noGrp="1"/>
          </p:cNvSpPr>
          <p:nvPr>
            <p:ph type="title"/>
          </p:nvPr>
        </p:nvSpPr>
        <p:spPr/>
        <p:txBody>
          <a:bodyPr/>
          <a:lstStyle>
            <a:lvl1pPr>
              <a:defRPr sz="4000">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000">
                <a:latin typeface="Calibri" panose="020F0502020204030204" pitchFamily="34" charset="0"/>
              </a:defRPr>
            </a:lvl1pPr>
            <a:lvl2pPr>
              <a:defRPr sz="2600">
                <a:latin typeface="Calibri" panose="020F0502020204030204" pitchFamily="34" charset="0"/>
              </a:defRPr>
            </a:lvl2pPr>
          </a:lstStyle>
          <a:p>
            <a:pPr lvl="0"/>
            <a:r>
              <a:rPr lang="en-US" dirty="0" smtClean="0"/>
              <a:t>Click to edit Master text styles</a:t>
            </a:r>
          </a:p>
          <a:p>
            <a:pPr lvl="1"/>
            <a:r>
              <a:rPr lang="en-US" dirty="0" smtClean="0"/>
              <a:t>Second level</a:t>
            </a:r>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FE51755B-CF72-47ED-9CEF-8A78B7127BD5}" type="datetimeFigureOut">
              <a:rPr lang="en-US" smtClean="0"/>
              <a:pPr>
                <a:defRPr/>
              </a:pPr>
              <a:t>9/17/2018</a:t>
            </a:fld>
            <a:endParaRPr lang="en-US" dirty="0"/>
          </a:p>
        </p:txBody>
      </p:sp>
      <p:sp>
        <p:nvSpPr>
          <p:cNvPr id="7"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Tree>
    <p:extLst>
      <p:ext uri="{BB962C8B-B14F-4D97-AF65-F5344CB8AC3E}">
        <p14:creationId xmlns:p14="http://schemas.microsoft.com/office/powerpoint/2010/main" val="393989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19860370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5" Type="http://schemas.openxmlformats.org/officeDocument/2006/relationships/image" Target="../media/image1.png"/><Relationship Id="rId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8" descr="hcii_body.png"/>
          <p:cNvPicPr>
            <a:picLocks noChangeAspect="1"/>
          </p:cNvPicPr>
          <p:nvPr userDrawn="1"/>
        </p:nvPicPr>
        <p:blipFill>
          <a:blip r:embed="rId5">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6096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Slide Number Placeholder 5"/>
          <p:cNvSpPr txBox="1">
            <a:spLocks/>
          </p:cNvSpPr>
          <p:nvPr userDrawn="1"/>
        </p:nvSpPr>
        <p:spPr>
          <a:xfrm rot="16200000">
            <a:off x="7003257" y="1897856"/>
            <a:ext cx="3763962" cy="517525"/>
          </a:xfrm>
          <a:prstGeom prst="rect">
            <a:avLst/>
          </a:prstGeom>
        </p:spPr>
        <p:txBody>
          <a:bodyPr anchor="ctr"/>
          <a:lstStyle>
            <a:lvl1pPr algn="r">
              <a:defRPr sz="1200">
                <a:solidFill>
                  <a:schemeClr val="tx1">
                    <a:lumMod val="75000"/>
                    <a:lumOff val="25000"/>
                  </a:schemeClr>
                </a:solidFill>
              </a:defRPr>
            </a:lvl1pPr>
          </a:lstStyle>
          <a:p>
            <a:pPr fontAlgn="auto">
              <a:spcBef>
                <a:spcPts val="0"/>
              </a:spcBef>
              <a:spcAft>
                <a:spcPts val="0"/>
              </a:spcAft>
              <a:defRPr/>
            </a:pPr>
            <a:r>
              <a:rPr lang="en-US" sz="1000" dirty="0" smtClean="0">
                <a:solidFill>
                  <a:schemeClr val="bg1">
                    <a:lumMod val="65000"/>
                  </a:schemeClr>
                </a:solidFill>
                <a:latin typeface="Calibri" panose="020F0502020204030204" pitchFamily="34" charset="0"/>
                <a:cs typeface="Verdana"/>
              </a:rPr>
              <a:t>©2018 Carnegie Mellon University  :  </a:t>
            </a:r>
            <a:fld id="{906B404A-4A4D-430C-A37B-76AE2D31BD13}" type="slidenum">
              <a:rPr lang="en-US" sz="1000" b="1" smtClean="0">
                <a:latin typeface="Calibri" panose="020F0502020204030204" pitchFamily="34" charset="0"/>
                <a:cs typeface="Verdana"/>
              </a:rPr>
              <a:pPr fontAlgn="auto">
                <a:spcBef>
                  <a:spcPts val="0"/>
                </a:spcBef>
                <a:spcAft>
                  <a:spcPts val="0"/>
                </a:spcAft>
                <a:defRPr/>
              </a:pPr>
              <a:t>‹#›</a:t>
            </a:fld>
            <a:endParaRPr lang="en-US" sz="1000" b="1" dirty="0" smtClean="0">
              <a:latin typeface="Calibri" panose="020F0502020204030204" pitchFamily="34" charset="0"/>
              <a:cs typeface="Verdana"/>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Lst>
  <p:txStyles>
    <p:titleStyle>
      <a:lvl1pPr algn="l" defTabSz="457200" rtl="0" eaLnBrk="0" fontAlgn="base" hangingPunct="0">
        <a:spcBef>
          <a:spcPct val="0"/>
        </a:spcBef>
        <a:spcAft>
          <a:spcPct val="0"/>
        </a:spcAft>
        <a:defRPr sz="4000" b="1" kern="1200">
          <a:solidFill>
            <a:srgbClr val="960000"/>
          </a:solidFill>
          <a:latin typeface="Calibri" panose="020F0502020204030204" pitchFamily="34" charset="0"/>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rgbClr val="404040"/>
          </a:solidFill>
          <a:latin typeface="Calibri" panose="020F0502020204030204" pitchFamily="34" charset="0"/>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800" kern="1200">
          <a:solidFill>
            <a:srgbClr val="404040"/>
          </a:solidFill>
          <a:latin typeface="Calibri" panose="020F0502020204030204" pitchFamily="34" charset="0"/>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rgbClr val="404040"/>
          </a:solidFill>
          <a:latin typeface="Calibri" panose="020F0502020204030204" pitchFamily="34" charset="0"/>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rgbClr val="404040"/>
          </a:solidFill>
          <a:latin typeface="Calibri" panose="020F0502020204030204" pitchFamily="34" charset="0"/>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rgbClr val="404040"/>
          </a:solidFill>
          <a:latin typeface="Calibri" panose="020F0502020204030204" pitchFamily="34" charset="0"/>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s://www.pacoapp.com/"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microsoft.com/office/2007/relationships/hdphoto" Target="../media/hdphoto1.wdp"/></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3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hyperlink" Target="http://unitid.nl/androidpatterns/" TargetMode="External"/><Relationship Id="rId2" Type="http://schemas.openxmlformats.org/officeDocument/2006/relationships/hyperlink" Target="http://ui-patterns.com/patterns" TargetMode="External"/><Relationship Id="rId1" Type="http://schemas.openxmlformats.org/officeDocument/2006/relationships/slideLayout" Target="../slideLayouts/slideLayout2.xml"/><Relationship Id="rId4" Type="http://schemas.openxmlformats.org/officeDocument/2006/relationships/hyperlink" Target="http://www.votespa.com/" TargetMode="External"/></Relationships>
</file>

<file path=ppt/slides/_rels/slide46.xml.rels><?xml version="1.0" encoding="UTF-8" standalone="yes"?>
<Relationships xmlns="http://schemas.openxmlformats.org/package/2006/relationships"><Relationship Id="rId3" Type="http://schemas.openxmlformats.org/officeDocument/2006/relationships/hyperlink" Target="https://www.youtube.com/watch?v=t5X2PxtvMsU"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5.png"/></Relationships>
</file>

<file path=ppt/slides/_rels/slide50.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9.jpe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jpe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9.jpe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60.jpe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61.jpe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2.jpe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64.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66.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67.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68.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4.png"/><Relationship Id="rId7" Type="http://schemas.openxmlformats.org/officeDocument/2006/relationships/image" Target="../media/image78.png"/><Relationship Id="rId2" Type="http://schemas.openxmlformats.org/officeDocument/2006/relationships/notesSlide" Target="../notesSlides/notesSlide43.xml"/><Relationship Id="rId1" Type="http://schemas.openxmlformats.org/officeDocument/2006/relationships/slideLayout" Target="../slideLayouts/slideLayout2.xml"/><Relationship Id="rId6" Type="http://schemas.openxmlformats.org/officeDocument/2006/relationships/image" Target="../media/image77.jpeg"/><Relationship Id="rId5" Type="http://schemas.openxmlformats.org/officeDocument/2006/relationships/image" Target="../media/image76.jpeg"/><Relationship Id="rId4" Type="http://schemas.openxmlformats.org/officeDocument/2006/relationships/image" Target="../media/image75.png"/></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hyperlink" Target="http://stopdesign.com/archive/2009/03/20/goodbye-google.html" TargetMode="Externa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hyperlink" Target="http://ui-patterns.com/patterns" TargetMode="External"/><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hyperlink" Target="http://unitid.nl/androidpatterns/" TargetMode="Externa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81.jpe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86.jpe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1676400" y="660400"/>
            <a:ext cx="7467600" cy="1549400"/>
          </a:xfrm>
        </p:spPr>
        <p:txBody>
          <a:bodyPr>
            <a:normAutofit/>
          </a:bodyPr>
          <a:lstStyle/>
          <a:p>
            <a:pPr eaLnBrk="1" hangingPunct="1"/>
            <a:r>
              <a:rPr lang="en-US" sz="4400" dirty="0" smtClean="0">
                <a:cs typeface="Verdana" pitchFamily="34" charset="0"/>
              </a:rPr>
              <a:t>Advanced Prototyping </a:t>
            </a:r>
            <a:br>
              <a:rPr lang="en-US" sz="4400" dirty="0" smtClean="0">
                <a:cs typeface="Verdana" pitchFamily="34" charset="0"/>
              </a:rPr>
            </a:br>
            <a:r>
              <a:rPr lang="en-US" sz="4400" dirty="0" smtClean="0">
                <a:cs typeface="Verdana" pitchFamily="34" charset="0"/>
              </a:rPr>
              <a:t>and Evaluation</a:t>
            </a:r>
          </a:p>
        </p:txBody>
      </p:sp>
      <p:sp>
        <p:nvSpPr>
          <p:cNvPr id="12291" name="Subtitle 2"/>
          <p:cNvSpPr>
            <a:spLocks noGrp="1"/>
          </p:cNvSpPr>
          <p:nvPr>
            <p:ph type="subTitle" idx="1"/>
          </p:nvPr>
        </p:nvSpPr>
        <p:spPr/>
        <p:txBody>
          <a:bodyPr>
            <a:normAutofit/>
          </a:bodyPr>
          <a:lstStyle/>
          <a:p>
            <a:pPr eaLnBrk="1" hangingPunct="1"/>
            <a:r>
              <a:rPr lang="en-US" sz="2800" dirty="0" smtClean="0">
                <a:cs typeface="Verdana" pitchFamily="34" charset="0"/>
              </a:rPr>
              <a:t>Programming Usable Interfaces (PUI)</a:t>
            </a:r>
          </a:p>
        </p:txBody>
      </p:sp>
      <p:sp>
        <p:nvSpPr>
          <p:cNvPr id="4" name="Title 8"/>
          <p:cNvSpPr txBox="1">
            <a:spLocks/>
          </p:cNvSpPr>
          <p:nvPr/>
        </p:nvSpPr>
        <p:spPr>
          <a:xfrm>
            <a:off x="5334000" y="6118225"/>
            <a:ext cx="3581400" cy="511175"/>
          </a:xfrm>
          <a:prstGeom prst="rect">
            <a:avLst/>
          </a:prstGeom>
        </p:spPr>
        <p:txBody>
          <a:bodyPr>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lnSpc>
                <a:spcPct val="90000"/>
              </a:lnSpc>
              <a:defRPr/>
            </a:pPr>
            <a:r>
              <a:rPr lang="en-US" sz="2400" b="1" dirty="0" smtClean="0">
                <a:solidFill>
                  <a:srgbClr val="960000"/>
                </a:solidFill>
                <a:latin typeface="Calibri" panose="020F0502020204030204" pitchFamily="34" charset="0"/>
              </a:rPr>
              <a:t>Jason Hong</a:t>
            </a:r>
          </a:p>
        </p:txBody>
      </p:sp>
      <p:sp>
        <p:nvSpPr>
          <p:cNvPr id="2" name="Rectangle 1"/>
          <p:cNvSpPr/>
          <p:nvPr/>
        </p:nvSpPr>
        <p:spPr>
          <a:xfrm>
            <a:off x="-5029200" y="-304800"/>
            <a:ext cx="4495800" cy="7543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N</a:t>
            </a:r>
            <a:r>
              <a:rPr lang="en-US" b="1" dirty="0" smtClean="0"/>
              <a:t>otes for next time</a:t>
            </a:r>
          </a:p>
          <a:p>
            <a:r>
              <a:rPr lang="en-US" dirty="0" smtClean="0"/>
              <a:t>Explain triangulation approach</a:t>
            </a:r>
            <a:br>
              <a:rPr lang="en-US" dirty="0" smtClean="0"/>
            </a:br>
            <a:r>
              <a:rPr lang="en-US" dirty="0" smtClean="0"/>
              <a:t>Use multiple methods to get to the truth of things</a:t>
            </a:r>
          </a:p>
          <a:p>
            <a:endParaRPr lang="en-US" dirty="0"/>
          </a:p>
          <a:p>
            <a:r>
              <a:rPr lang="en-US" dirty="0" smtClean="0"/>
              <a:t>PACO for diary studies</a:t>
            </a:r>
            <a:endParaRPr lang="en-US" dirty="0"/>
          </a:p>
          <a:p>
            <a:r>
              <a:rPr lang="en-US" dirty="0">
                <a:hlinkClick r:id="rId3"/>
              </a:rPr>
              <a:t>https://www.pacoapp.com</a:t>
            </a:r>
            <a:r>
              <a:rPr lang="en-US" dirty="0" smtClean="0">
                <a:hlinkClick r:id="rId3"/>
              </a:rPr>
              <a:t>/</a:t>
            </a:r>
            <a:endParaRPr lang="en-US" dirty="0" smtClean="0"/>
          </a:p>
          <a:p>
            <a:endParaRPr lang="en-US" dirty="0"/>
          </a:p>
          <a:p>
            <a:r>
              <a:rPr lang="en-US" dirty="0" smtClean="0"/>
              <a:t>Difference between what people think and what they will do</a:t>
            </a:r>
          </a:p>
          <a:p>
            <a:r>
              <a:rPr lang="en-US" dirty="0" smtClean="0"/>
              <a:t>Ex. </a:t>
            </a:r>
            <a:r>
              <a:rPr lang="en-US" dirty="0" err="1" smtClean="0"/>
              <a:t>Leysia’s</a:t>
            </a:r>
            <a:r>
              <a:rPr lang="en-US" dirty="0" smtClean="0"/>
              <a:t> study on mobile phone users</a:t>
            </a:r>
          </a:p>
          <a:p>
            <a:endParaRPr lang="en-US" dirty="0"/>
          </a:p>
          <a:p>
            <a:r>
              <a:rPr lang="en-US" dirty="0" smtClean="0"/>
              <a:t>Add loss aversion for diary studies</a:t>
            </a:r>
          </a:p>
          <a:p>
            <a:endParaRPr lang="en-US" dirty="0"/>
          </a:p>
          <a:p>
            <a:r>
              <a:rPr lang="en-US" dirty="0" smtClean="0"/>
              <a:t>Add mention of </a:t>
            </a:r>
            <a:r>
              <a:rPr lang="en-US" dirty="0" err="1" smtClean="0"/>
              <a:t>optimizely</a:t>
            </a:r>
            <a:r>
              <a:rPr lang="en-US" dirty="0" smtClean="0"/>
              <a:t> and Google Optimize</a:t>
            </a:r>
            <a:endParaRPr lang="en-US" dirty="0"/>
          </a:p>
        </p:txBody>
      </p:sp>
    </p:spTree>
    <p:extLst>
      <p:ext uri="{BB962C8B-B14F-4D97-AF65-F5344CB8AC3E}">
        <p14:creationId xmlns:p14="http://schemas.microsoft.com/office/powerpoint/2010/main" val="3366325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Prototyping Philosophy</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Have to be creative to do low-fi prototypes</a:t>
            </a:r>
            <a:endParaRPr lang="en-US" dirty="0"/>
          </a:p>
        </p:txBody>
      </p:sp>
      <p:pic>
        <p:nvPicPr>
          <p:cNvPr id="4" name="Picture 4"/>
          <p:cNvPicPr>
            <a:picLocks noChangeAspect="1" noChangeArrowheads="1"/>
          </p:cNvPicPr>
          <p:nvPr/>
        </p:nvPicPr>
        <p:blipFill>
          <a:blip r:embed="rId3">
            <a:extLst>
              <a:ext uri="{BEBA8EAE-BF5A-486C-A8C5-ECC9F3942E4B}">
                <a14:imgProps xmlns:a14="http://schemas.microsoft.com/office/drawing/2010/main">
                  <a14:imgLayer r:embed="rId4">
                    <a14:imgEffect>
                      <a14:brightnessContrast bright="20000" contrast="-40000"/>
                    </a14:imgEffect>
                  </a14:imgLayer>
                </a14:imgProps>
              </a:ext>
              <a:ext uri="{28A0092B-C50C-407E-A947-70E740481C1C}">
                <a14:useLocalDpi xmlns:a14="http://schemas.microsoft.com/office/drawing/2010/main" val="0"/>
              </a:ext>
            </a:extLst>
          </a:blip>
          <a:srcRect/>
          <a:stretch>
            <a:fillRect/>
          </a:stretch>
        </p:blipFill>
        <p:spPr bwMode="auto">
          <a:xfrm>
            <a:off x="381000" y="1981200"/>
            <a:ext cx="8437112" cy="2952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92898330"/>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29" name="Rectangle 2"/>
          <p:cNvSpPr>
            <a:spLocks noGrp="1"/>
          </p:cNvSpPr>
          <p:nvPr>
            <p:ph type="title" idx="4294967295"/>
          </p:nvPr>
        </p:nvSpPr>
        <p:spPr/>
        <p:txBody>
          <a:bodyPr/>
          <a:lstStyle/>
          <a:p>
            <a:r>
              <a:rPr lang="en-US" sz="4000" smtClean="0">
                <a:latin typeface="Calibri" pitchFamily="34" charset="0"/>
              </a:rPr>
              <a:t>Discussion: Cultural Probes</a:t>
            </a:r>
          </a:p>
        </p:txBody>
      </p:sp>
      <p:sp>
        <p:nvSpPr>
          <p:cNvPr id="22530" name="Rectangle 3"/>
          <p:cNvSpPr>
            <a:spLocks noGrp="1"/>
          </p:cNvSpPr>
          <p:nvPr>
            <p:ph type="body" idx="4294967295"/>
          </p:nvPr>
        </p:nvSpPr>
        <p:spPr>
          <a:xfrm>
            <a:off x="609600" y="1295400"/>
            <a:ext cx="8077200" cy="4830763"/>
          </a:xfrm>
        </p:spPr>
        <p:txBody>
          <a:bodyPr/>
          <a:lstStyle/>
          <a:p>
            <a:r>
              <a:rPr lang="en-US" sz="3000" dirty="0" smtClean="0">
                <a:latin typeface="Calibri" pitchFamily="34" charset="0"/>
              </a:rPr>
              <a:t>Pros and Cons of cultural probes?</a:t>
            </a:r>
          </a:p>
          <a:p>
            <a:pPr lvl="1"/>
            <a:r>
              <a:rPr lang="en-US" sz="2600" dirty="0" smtClean="0"/>
              <a:t>- Time intensive</a:t>
            </a:r>
          </a:p>
          <a:p>
            <a:pPr lvl="1"/>
            <a:r>
              <a:rPr lang="en-US" sz="2600" dirty="0" smtClean="0"/>
              <a:t>+ Building trust / goodwill</a:t>
            </a:r>
          </a:p>
          <a:p>
            <a:pPr lvl="1"/>
            <a:r>
              <a:rPr lang="en-US" sz="2600" dirty="0" smtClean="0"/>
              <a:t>+ Can get lots of feelings / emotions that might be hard to capture</a:t>
            </a:r>
          </a:p>
          <a:p>
            <a:pPr lvl="1"/>
            <a:r>
              <a:rPr lang="en-US" sz="2600" dirty="0" smtClean="0"/>
              <a:t>+ Can be fun to do / good for people who may have more time</a:t>
            </a:r>
          </a:p>
          <a:p>
            <a:pPr lvl="1"/>
            <a:r>
              <a:rPr lang="en-US" sz="2600" dirty="0" smtClean="0"/>
              <a:t>- Self reporting (may be subjective and inaccurate)</a:t>
            </a:r>
          </a:p>
          <a:p>
            <a:pPr lvl="1"/>
            <a:r>
              <a:rPr lang="en-US" sz="2600" dirty="0" smtClean="0"/>
              <a:t>+/- Undirected, hard to do task analysis</a:t>
            </a:r>
          </a:p>
          <a:p>
            <a:pPr lvl="1"/>
            <a:r>
              <a:rPr lang="en-US" sz="2600" dirty="0" smtClean="0"/>
              <a:t>- Potential for dropouts</a:t>
            </a:r>
          </a:p>
          <a:p>
            <a:pPr lvl="1"/>
            <a:r>
              <a:rPr lang="en-US" sz="2600" dirty="0" smtClean="0"/>
              <a:t>+ Inspirational</a:t>
            </a:r>
          </a:p>
          <a:p>
            <a:endParaRPr lang="en-US" sz="3000" dirty="0" smtClean="0"/>
          </a:p>
          <a:p>
            <a:endParaRPr lang="en-US" sz="3000" dirty="0" smtClean="0">
              <a:latin typeface="Calibri" pitchFamily="34" charset="0"/>
            </a:endParaRPr>
          </a:p>
        </p:txBody>
      </p:sp>
      <p:sp>
        <p:nvSpPr>
          <p:cNvPr id="2" name="Rectangle 1"/>
          <p:cNvSpPr/>
          <p:nvPr/>
        </p:nvSpPr>
        <p:spPr>
          <a:xfrm>
            <a:off x="-2819400" y="1981200"/>
            <a:ext cx="2133600" cy="2895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28128634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idx="4294967295"/>
          </p:nvPr>
        </p:nvSpPr>
        <p:spPr>
          <a:xfrm>
            <a:off x="2590800" y="0"/>
            <a:ext cx="5257800" cy="1066800"/>
          </a:xfr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cap="flat" algn="ctr">
            <a:solidFill>
              <a:schemeClr val="accent5">
                <a:shade val="95000"/>
                <a:satMod val="105000"/>
              </a:schemeClr>
            </a:solidFill>
          </a:ln>
          <a:effectLst>
            <a:outerShdw blurRad="40000" dist="20000" dir="5400000" rotWithShape="0">
              <a:srgbClr val="000000">
                <a:alpha val="38000"/>
              </a:srgbClr>
            </a:outerShdw>
          </a:effectLst>
        </p:spPr>
        <p:txBody>
          <a:bodyPr anchor="ctr">
            <a:normAutofit/>
          </a:bodyPr>
          <a:lstStyle/>
          <a:p>
            <a:pPr eaLnBrk="1" hangingPunct="1">
              <a:defRPr/>
            </a:pPr>
            <a:r>
              <a:rPr lang="en-US" sz="3200" b="0" smtClean="0">
                <a:latin typeface="Calibri" pitchFamily="34" charset="0"/>
              </a:rPr>
              <a:t>Flu</a:t>
            </a:r>
          </a:p>
        </p:txBody>
      </p:sp>
      <p:sp>
        <p:nvSpPr>
          <p:cNvPr id="52226" name="Content Placeholder 2"/>
          <p:cNvSpPr>
            <a:spLocks noGrp="1"/>
          </p:cNvSpPr>
          <p:nvPr>
            <p:ph idx="4294967295"/>
          </p:nvPr>
        </p:nvSpPr>
        <p:spPr/>
        <p:txBody>
          <a:bodyPr/>
          <a:lstStyle/>
          <a:p>
            <a:pPr eaLnBrk="1" hangingPunct="1"/>
            <a:endParaRPr lang="en-US" sz="3000" smtClean="0">
              <a:latin typeface="Bell Gothic Std Light"/>
            </a:endParaRPr>
          </a:p>
        </p:txBody>
      </p:sp>
      <p:pic>
        <p:nvPicPr>
          <p:cNvPr id="52227" name="Picture 2"/>
          <p:cNvPicPr>
            <a:picLocks noChangeAspect="1" noChangeArrowheads="1"/>
          </p:cNvPicPr>
          <p:nvPr/>
        </p:nvPicPr>
        <p:blipFill>
          <a:blip r:embed="rId3"/>
          <a:srcRect/>
          <a:stretch>
            <a:fillRect/>
          </a:stretch>
        </p:blipFill>
        <p:spPr bwMode="auto">
          <a:xfrm>
            <a:off x="1447800" y="0"/>
            <a:ext cx="6580188" cy="6858000"/>
          </a:xfrm>
          <a:prstGeom prst="rect">
            <a:avLst/>
          </a:prstGeom>
          <a:noFill/>
          <a:ln w="9525">
            <a:noFill/>
            <a:miter lim="800000"/>
            <a:headEnd/>
            <a:tailEnd/>
          </a:ln>
        </p:spPr>
      </p:pic>
    </p:spTree>
    <p:extLst>
      <p:ext uri="{BB962C8B-B14F-4D97-AF65-F5344CB8AC3E}">
        <p14:creationId xmlns:p14="http://schemas.microsoft.com/office/powerpoint/2010/main" val="75856331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273" name="Picture 2"/>
          <p:cNvPicPr>
            <a:picLocks noChangeAspect="1" noChangeArrowheads="1"/>
          </p:cNvPicPr>
          <p:nvPr/>
        </p:nvPicPr>
        <p:blipFill>
          <a:blip r:embed="rId3"/>
          <a:srcRect/>
          <a:stretch>
            <a:fillRect/>
          </a:stretch>
        </p:blipFill>
        <p:spPr bwMode="auto">
          <a:xfrm>
            <a:off x="990600" y="134938"/>
            <a:ext cx="7086600" cy="6113462"/>
          </a:xfrm>
          <a:prstGeom prst="rect">
            <a:avLst/>
          </a:prstGeom>
          <a:noFill/>
          <a:ln w="9525">
            <a:noFill/>
            <a:miter lim="800000"/>
            <a:headEnd/>
            <a:tailEnd/>
          </a:ln>
        </p:spPr>
      </p:pic>
    </p:spTree>
    <p:extLst>
      <p:ext uri="{BB962C8B-B14F-4D97-AF65-F5344CB8AC3E}">
        <p14:creationId xmlns:p14="http://schemas.microsoft.com/office/powerpoint/2010/main" val="4820285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1" name="Content Placeholder 2"/>
          <p:cNvSpPr>
            <a:spLocks noGrp="1"/>
          </p:cNvSpPr>
          <p:nvPr>
            <p:ph idx="4294967295"/>
          </p:nvPr>
        </p:nvSpPr>
        <p:spPr/>
        <p:txBody>
          <a:bodyPr/>
          <a:lstStyle/>
          <a:p>
            <a:pPr eaLnBrk="1" hangingPunct="1"/>
            <a:endParaRPr lang="en-US" sz="3000" smtClean="0">
              <a:latin typeface="Bell Gothic Std Light"/>
            </a:endParaRPr>
          </a:p>
        </p:txBody>
      </p:sp>
      <p:pic>
        <p:nvPicPr>
          <p:cNvPr id="56322" name="Picture 2"/>
          <p:cNvPicPr>
            <a:picLocks noChangeAspect="1" noChangeArrowheads="1"/>
          </p:cNvPicPr>
          <p:nvPr/>
        </p:nvPicPr>
        <p:blipFill>
          <a:blip r:embed="rId3"/>
          <a:srcRect/>
          <a:stretch>
            <a:fillRect/>
          </a:stretch>
        </p:blipFill>
        <p:spPr bwMode="auto">
          <a:xfrm>
            <a:off x="992188" y="152400"/>
            <a:ext cx="7085012" cy="6053138"/>
          </a:xfrm>
          <a:prstGeom prst="rect">
            <a:avLst/>
          </a:prstGeom>
          <a:noFill/>
          <a:ln w="9525">
            <a:noFill/>
            <a:miter lim="800000"/>
            <a:headEnd/>
            <a:tailEnd/>
          </a:ln>
        </p:spPr>
      </p:pic>
    </p:spTree>
    <p:extLst>
      <p:ext uri="{BB962C8B-B14F-4D97-AF65-F5344CB8AC3E}">
        <p14:creationId xmlns:p14="http://schemas.microsoft.com/office/powerpoint/2010/main" val="111959731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NASA Capstone 2015</a:t>
            </a:r>
            <a:br>
              <a:rPr lang="en-US" dirty="0" smtClean="0"/>
            </a:br>
            <a:r>
              <a:rPr lang="en-US" sz="3200" dirty="0" smtClean="0"/>
              <a:t>Rats in Space</a:t>
            </a:r>
            <a:endParaRPr lang="en-US" dirty="0"/>
          </a:p>
        </p:txBody>
      </p:sp>
      <p:sp>
        <p:nvSpPr>
          <p:cNvPr id="3" name="Content Placeholder 2"/>
          <p:cNvSpPr>
            <a:spLocks noGrp="1"/>
          </p:cNvSpPr>
          <p:nvPr>
            <p:ph idx="1"/>
          </p:nvPr>
        </p:nvSpPr>
        <p:spPr/>
        <p:txBody>
          <a:bodyPr/>
          <a:lstStyle/>
          <a:p>
            <a:r>
              <a:rPr lang="en-US" dirty="0" smtClean="0"/>
              <a:t>Help astronauts do procedure execution</a:t>
            </a:r>
          </a:p>
          <a:p>
            <a:pPr lvl="1"/>
            <a:r>
              <a:rPr lang="en-US" dirty="0" smtClean="0"/>
              <a:t>Might be something trained on years ago</a:t>
            </a:r>
          </a:p>
          <a:p>
            <a:r>
              <a:rPr lang="en-US" dirty="0" smtClean="0"/>
              <a:t>Rodent habitat</a:t>
            </a:r>
            <a:endParaRPr 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88080" y="2791084"/>
            <a:ext cx="5608320" cy="42193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86301260"/>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NASA Capstone 2015</a:t>
            </a:r>
            <a:br>
              <a:rPr lang="en-US" dirty="0" smtClean="0"/>
            </a:br>
            <a:r>
              <a:rPr lang="en-US" sz="3200" dirty="0" smtClean="0"/>
              <a:t>Rats in Space</a:t>
            </a:r>
            <a:endParaRPr lang="en-US" dirty="0"/>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1" y="1981200"/>
            <a:ext cx="9321069" cy="3733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15758539"/>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72548" y="1176338"/>
            <a:ext cx="11791298" cy="5148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94656445"/>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l="38518"/>
          <a:stretch/>
        </p:blipFill>
        <p:spPr bwMode="auto">
          <a:xfrm>
            <a:off x="0" y="-13271"/>
            <a:ext cx="9677400" cy="68712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70111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7800"/>
            <a:ext cx="10134066" cy="441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6414931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053" y="1417638"/>
            <a:ext cx="9578053" cy="4179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0728323"/>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70544" y="838200"/>
            <a:ext cx="11868356" cy="5181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787257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3958"/>
            <a:ext cx="9144000" cy="83749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29676320"/>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3">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057400" y="-180498"/>
            <a:ext cx="5410200" cy="78004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52345467"/>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a:xfrm>
            <a:off x="609600" y="1066800"/>
            <a:ext cx="8077200" cy="4525963"/>
          </a:xfrm>
        </p:spPr>
        <p:txBody>
          <a:bodyPr/>
          <a:lstStyle/>
          <a:p>
            <a:r>
              <a:rPr lang="en-US" dirty="0" smtClean="0"/>
              <a:t>Advanced prototyping and evaluation</a:t>
            </a:r>
          </a:p>
          <a:p>
            <a:pPr lvl="1"/>
            <a:r>
              <a:rPr lang="en-US" dirty="0" smtClean="0"/>
              <a:t>Prototyping Augmented Reality / IoT</a:t>
            </a:r>
          </a:p>
          <a:p>
            <a:pPr lvl="1"/>
            <a:r>
              <a:rPr lang="en-US" dirty="0" smtClean="0"/>
              <a:t>3-2-1 Process for Prototyping</a:t>
            </a:r>
          </a:p>
          <a:p>
            <a:pPr lvl="1"/>
            <a:r>
              <a:rPr lang="en-US" dirty="0" smtClean="0"/>
              <a:t>A/B User Testing</a:t>
            </a:r>
          </a:p>
          <a:p>
            <a:r>
              <a:rPr lang="en-US" dirty="0" smtClean="0"/>
              <a:t>Why?</a:t>
            </a:r>
          </a:p>
          <a:p>
            <a:pPr lvl="1"/>
            <a:r>
              <a:rPr lang="en-US" dirty="0"/>
              <a:t>Most of </a:t>
            </a:r>
            <a:r>
              <a:rPr lang="en-US" dirty="0" smtClean="0"/>
              <a:t>what we’ve discussed is desktop-oriented</a:t>
            </a:r>
            <a:endParaRPr lang="en-US" dirty="0"/>
          </a:p>
          <a:p>
            <a:pPr lvl="1"/>
            <a:r>
              <a:rPr lang="en-US" dirty="0" smtClean="0"/>
              <a:t>Augmented Reality / IoT becoming more common</a:t>
            </a:r>
          </a:p>
          <a:p>
            <a:pPr lvl="1"/>
            <a:r>
              <a:rPr lang="en-US" dirty="0" smtClean="0"/>
              <a:t>Useful methods for BHCI and MHCI capstone courses and for practice</a:t>
            </a:r>
          </a:p>
          <a:p>
            <a:r>
              <a:rPr lang="en-US" dirty="0" smtClean="0"/>
              <a:t>Will show lots of examples of what folks have done in the past</a:t>
            </a:r>
            <a:endParaRPr lang="en-US" dirty="0"/>
          </a:p>
          <a:p>
            <a:endParaRPr lang="en-US" dirty="0"/>
          </a:p>
          <a:p>
            <a:endParaRPr lang="en-US" dirty="0"/>
          </a:p>
        </p:txBody>
      </p:sp>
    </p:spTree>
    <p:extLst>
      <p:ext uri="{BB962C8B-B14F-4D97-AF65-F5344CB8AC3E}">
        <p14:creationId xmlns:p14="http://schemas.microsoft.com/office/powerpoint/2010/main" val="1968763079"/>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35685" cy="6650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59323241"/>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48591266"/>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Boeing 2014 MHCI Capstone</a:t>
            </a:r>
            <a:br>
              <a:rPr lang="en-US" dirty="0" smtClean="0"/>
            </a:br>
            <a:r>
              <a:rPr lang="en-US" sz="3200" dirty="0" smtClean="0"/>
              <a:t>Wearable for Contextual Info Access</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8175" y="1395413"/>
            <a:ext cx="7867650" cy="4067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21440725"/>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Boeing 2014 MHCI Capstone</a:t>
            </a:r>
            <a:br>
              <a:rPr lang="en-US" dirty="0" smtClean="0"/>
            </a:br>
            <a:r>
              <a:rPr lang="en-US" sz="3200" dirty="0" smtClean="0"/>
              <a:t>Knowledge Sharing Platform</a:t>
            </a:r>
            <a:endParaRPr lang="en-US" sz="3200" dirty="0"/>
          </a:p>
        </p:txBody>
      </p:sp>
      <p:sp>
        <p:nvSpPr>
          <p:cNvPr id="3" name="Content Placeholder 2"/>
          <p:cNvSpPr>
            <a:spLocks noGrp="1"/>
          </p:cNvSpPr>
          <p:nvPr>
            <p:ph idx="1"/>
          </p:nvPr>
        </p:nvSpPr>
        <p:spPr/>
        <p:txBody>
          <a:bodyPr/>
          <a:lstStyle/>
          <a:p>
            <a:endParaRPr lang="en-US"/>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1440498"/>
            <a:ext cx="7419975" cy="4048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7177272"/>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Boeing 2014 MHCI Capstone</a:t>
            </a:r>
            <a:br>
              <a:rPr lang="en-US" dirty="0"/>
            </a:br>
            <a:r>
              <a:rPr lang="en-US" sz="3200" dirty="0" smtClean="0"/>
              <a:t>Job Completion Notifications</a:t>
            </a:r>
            <a:endParaRPr lang="en-US" dirty="0"/>
          </a:p>
        </p:txBody>
      </p:sp>
      <p:sp>
        <p:nvSpPr>
          <p:cNvPr id="3" name="Content Placeholder 2"/>
          <p:cNvSpPr>
            <a:spLocks noGrp="1"/>
          </p:cNvSpPr>
          <p:nvPr>
            <p:ph idx="1"/>
          </p:nvPr>
        </p:nvSpPr>
        <p:spPr/>
        <p:txBody>
          <a:bodyPr/>
          <a:lstStyle/>
          <a:p>
            <a:endParaRPr lang="en-US"/>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1714500"/>
            <a:ext cx="11401332" cy="430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01539566"/>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Bosch 2014</a:t>
            </a:r>
            <a:br>
              <a:rPr lang="en-US" dirty="0" smtClean="0"/>
            </a:br>
            <a:r>
              <a:rPr lang="en-US" sz="3200" dirty="0" smtClean="0"/>
              <a:t>Internet of Things for Homes</a:t>
            </a:r>
            <a:endParaRPr lang="en-US" dirty="0"/>
          </a:p>
        </p:txBody>
      </p:sp>
      <p:sp>
        <p:nvSpPr>
          <p:cNvPr id="3" name="Content Placeholder 2"/>
          <p:cNvSpPr>
            <a:spLocks noGrp="1"/>
          </p:cNvSpPr>
          <p:nvPr>
            <p:ph idx="1"/>
          </p:nvPr>
        </p:nvSpPr>
        <p:spPr/>
        <p:txBody>
          <a:bodyPr/>
          <a:lstStyle/>
          <a:p>
            <a:r>
              <a:rPr lang="en-US" dirty="0" smtClean="0"/>
              <a:t>Make it easy to manage and connect </a:t>
            </a:r>
            <a:br>
              <a:rPr lang="en-US" dirty="0" smtClean="0"/>
            </a:br>
            <a:r>
              <a:rPr lang="en-US" dirty="0" smtClean="0"/>
              <a:t>IoT devices with each other in home</a:t>
            </a:r>
          </a:p>
          <a:p>
            <a:pPr lvl="1"/>
            <a:r>
              <a:rPr lang="en-US" dirty="0" smtClean="0"/>
              <a:t>Ex. Add new IoT device to the home</a:t>
            </a:r>
          </a:p>
          <a:p>
            <a:pPr lvl="1"/>
            <a:r>
              <a:rPr lang="en-US" dirty="0" smtClean="0"/>
              <a:t>Ex. Link refrigerator events to your phone</a:t>
            </a:r>
          </a:p>
          <a:p>
            <a:pPr lvl="1"/>
            <a:r>
              <a:rPr lang="en-US" dirty="0" smtClean="0"/>
              <a:t>Ex. Have scripts, like morning coffee</a:t>
            </a:r>
            <a:endParaRPr lang="en-US" dirty="0"/>
          </a:p>
        </p:txBody>
      </p:sp>
    </p:spTree>
    <p:extLst>
      <p:ext uri="{BB962C8B-B14F-4D97-AF65-F5344CB8AC3E}">
        <p14:creationId xmlns:p14="http://schemas.microsoft.com/office/powerpoint/2010/main" val="4093124737"/>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4338" name="Picture 2" descr="C:\Users\jasonh\Documents\Research\research - Media lib\hci\example - prototyping iot\IMG_20150804_145825597_HDR.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863600"/>
            <a:ext cx="13716000" cy="772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78781459"/>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5362" name="Picture 2" descr="C:\Users\jasonh\Documents\Research\research - Media lib\hci\example - prototyping iot\IMG_20150804_145956274_HD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910762" y="-2743201"/>
            <a:ext cx="17054763" cy="960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2946495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2014 - Signifiers.io</a:t>
            </a:r>
            <a:endParaRPr lang="en-US" dirty="0"/>
          </a:p>
        </p:txBody>
      </p:sp>
      <p:sp>
        <p:nvSpPr>
          <p:cNvPr id="3" name="Content Placeholder 2"/>
          <p:cNvSpPr>
            <a:spLocks noGrp="1"/>
          </p:cNvSpPr>
          <p:nvPr>
            <p:ph idx="1"/>
          </p:nvPr>
        </p:nvSpPr>
        <p:spPr/>
        <p:txBody>
          <a:bodyPr/>
          <a:lstStyle/>
          <a:p>
            <a:r>
              <a:rPr lang="en-US" dirty="0" smtClean="0"/>
              <a:t>How to have physical devices offer privacy feedback?</a:t>
            </a:r>
          </a:p>
          <a:p>
            <a:pPr lvl="1"/>
            <a:r>
              <a:rPr lang="en-US" dirty="0" smtClean="0"/>
              <a:t>On? Recording? Tracking you?</a:t>
            </a:r>
          </a:p>
          <a:p>
            <a:pPr lvl="1"/>
            <a:endParaRPr lang="en-US" dirty="0"/>
          </a:p>
          <a:p>
            <a:r>
              <a:rPr lang="en-US" dirty="0" smtClean="0"/>
              <a:t>Check out web site, report is publicly available</a:t>
            </a:r>
            <a:endParaRPr lang="en-US" dirty="0"/>
          </a:p>
        </p:txBody>
      </p:sp>
    </p:spTree>
    <p:extLst>
      <p:ext uri="{BB962C8B-B14F-4D97-AF65-F5344CB8AC3E}">
        <p14:creationId xmlns:p14="http://schemas.microsoft.com/office/powerpoint/2010/main" val="71261938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
            <a:ext cx="7086600" cy="81813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2010624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NASA Capstone 2014</a:t>
            </a:r>
            <a:br>
              <a:rPr lang="en-US" dirty="0" smtClean="0"/>
            </a:br>
            <a:r>
              <a:rPr lang="en-US" sz="3200" i="1" dirty="0" smtClean="0"/>
              <a:t>Helios</a:t>
            </a:r>
            <a:endParaRPr lang="en-US" i="1" dirty="0"/>
          </a:p>
        </p:txBody>
      </p:sp>
      <p:sp>
        <p:nvSpPr>
          <p:cNvPr id="3" name="Content Placeholder 2"/>
          <p:cNvSpPr>
            <a:spLocks noGrp="1"/>
          </p:cNvSpPr>
          <p:nvPr>
            <p:ph idx="1"/>
          </p:nvPr>
        </p:nvSpPr>
        <p:spPr/>
        <p:txBody>
          <a:bodyPr/>
          <a:lstStyle/>
          <a:p>
            <a:r>
              <a:rPr lang="en-US" dirty="0" smtClean="0"/>
              <a:t>A system to help NASA engineers (on ground) and astronauts (in space) track and share information about tasks</a:t>
            </a:r>
          </a:p>
          <a:p>
            <a:pPr lvl="1"/>
            <a:r>
              <a:rPr lang="en-US" dirty="0" smtClean="0"/>
              <a:t>Streamline procedure execution</a:t>
            </a:r>
          </a:p>
          <a:p>
            <a:pPr lvl="1"/>
            <a:r>
              <a:rPr lang="en-US" dirty="0" smtClean="0"/>
              <a:t>Share status information (for coordination)</a:t>
            </a:r>
          </a:p>
          <a:p>
            <a:pPr lvl="1"/>
            <a:r>
              <a:rPr lang="en-US" dirty="0" smtClean="0"/>
              <a:t>Locate tools (assumes locators on tools)</a:t>
            </a:r>
            <a:endParaRPr lang="en-US" dirty="0"/>
          </a:p>
          <a:p>
            <a:r>
              <a:rPr lang="en-US" dirty="0" smtClean="0"/>
              <a:t>Ideally on the person</a:t>
            </a:r>
          </a:p>
          <a:p>
            <a:pPr lvl="1"/>
            <a:r>
              <a:rPr lang="en-US" dirty="0" smtClean="0"/>
              <a:t>So Smartphone app or Wearable</a:t>
            </a:r>
          </a:p>
          <a:p>
            <a:pPr lvl="1"/>
            <a:r>
              <a:rPr lang="en-US" dirty="0" smtClean="0"/>
              <a:t>Opted for wearable since looking forward</a:t>
            </a:r>
          </a:p>
        </p:txBody>
      </p:sp>
    </p:spTree>
    <p:extLst>
      <p:ext uri="{BB962C8B-B14F-4D97-AF65-F5344CB8AC3E}">
        <p14:creationId xmlns:p14="http://schemas.microsoft.com/office/powerpoint/2010/main" val="354893251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4120" y="228600"/>
            <a:ext cx="9889120" cy="5943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3265918"/>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32650" r="11025"/>
          <a:stretch/>
        </p:blipFill>
        <p:spPr bwMode="auto">
          <a:xfrm>
            <a:off x="0" y="-598540"/>
            <a:ext cx="9144000" cy="9131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309736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0" y="1143000"/>
            <a:ext cx="9208530" cy="4343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44252725"/>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22860"/>
            <a:ext cx="9144000" cy="68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8200" y="15240"/>
            <a:ext cx="7391400" cy="684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53245157"/>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1066800"/>
            <a:ext cx="9220200" cy="8541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542636"/>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
            <a:ext cx="9144000" cy="68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7620"/>
            <a:ext cx="7162800" cy="70243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4362646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
            <a:ext cx="9144000" cy="6882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0600" y="0"/>
            <a:ext cx="7358369"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84208671"/>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0"/>
            <a:ext cx="7162800" cy="68616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5538998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3" name="Rectangle 2"/>
          <p:cNvSpPr>
            <a:spLocks noGrp="1"/>
          </p:cNvSpPr>
          <p:nvPr>
            <p:ph type="title" idx="4294967295"/>
          </p:nvPr>
        </p:nvSpPr>
        <p:spPr/>
        <p:txBody>
          <a:bodyPr/>
          <a:lstStyle/>
          <a:p>
            <a:r>
              <a:rPr lang="en-US" sz="4000" smtClean="0">
                <a:latin typeface="Calibri" pitchFamily="34" charset="0"/>
              </a:rPr>
              <a:t>Diary Studies / Experience Sampling</a:t>
            </a:r>
          </a:p>
        </p:txBody>
      </p:sp>
      <p:sp>
        <p:nvSpPr>
          <p:cNvPr id="23554" name="Rectangle 3"/>
          <p:cNvSpPr>
            <a:spLocks noGrp="1"/>
          </p:cNvSpPr>
          <p:nvPr>
            <p:ph type="body" idx="4294967295"/>
          </p:nvPr>
        </p:nvSpPr>
        <p:spPr/>
        <p:txBody>
          <a:bodyPr/>
          <a:lstStyle/>
          <a:p>
            <a:r>
              <a:rPr lang="en-US" sz="3000" smtClean="0">
                <a:latin typeface="Calibri" pitchFamily="34" charset="0"/>
              </a:rPr>
              <a:t>Another way to understand behavior </a:t>
            </a:r>
            <a:br>
              <a:rPr lang="en-US" sz="3000" smtClean="0">
                <a:latin typeface="Calibri" pitchFamily="34" charset="0"/>
              </a:rPr>
            </a:br>
            <a:r>
              <a:rPr lang="en-US" sz="3000" smtClean="0">
                <a:latin typeface="Calibri" pitchFamily="34" charset="0"/>
              </a:rPr>
              <a:t>over a long period of time</a:t>
            </a:r>
          </a:p>
          <a:p>
            <a:r>
              <a:rPr lang="en-US" sz="3000" smtClean="0">
                <a:latin typeface="Calibri" pitchFamily="34" charset="0"/>
              </a:rPr>
              <a:t>Diary studies have been used to: </a:t>
            </a:r>
          </a:p>
          <a:p>
            <a:pPr lvl="1"/>
            <a:r>
              <a:rPr lang="en-US" sz="2600" smtClean="0">
                <a:latin typeface="Calibri" pitchFamily="34" charset="0"/>
              </a:rPr>
              <a:t>Ex. How people spend their time</a:t>
            </a:r>
          </a:p>
          <a:p>
            <a:pPr lvl="1"/>
            <a:r>
              <a:rPr lang="en-US" sz="2600" smtClean="0">
                <a:latin typeface="Calibri" pitchFamily="34" charset="0"/>
              </a:rPr>
              <a:t>Ex. With whom they socialize</a:t>
            </a:r>
          </a:p>
          <a:p>
            <a:pPr lvl="1"/>
            <a:r>
              <a:rPr lang="en-US" sz="2600" smtClean="0">
                <a:latin typeface="Calibri" pitchFamily="34" charset="0"/>
              </a:rPr>
              <a:t>Ex. What they eat</a:t>
            </a:r>
          </a:p>
          <a:p>
            <a:pPr lvl="1"/>
            <a:r>
              <a:rPr lang="en-US" sz="2600" smtClean="0">
                <a:latin typeface="Calibri" pitchFamily="34" charset="0"/>
              </a:rPr>
              <a:t>Ex. How often people feel bored</a:t>
            </a:r>
          </a:p>
          <a:p>
            <a:pPr lvl="1"/>
            <a:r>
              <a:rPr lang="en-US" sz="2600" smtClean="0">
                <a:latin typeface="Calibri" pitchFamily="34" charset="0"/>
              </a:rPr>
              <a:t>Ex. What info needs people have when mobile</a:t>
            </a:r>
          </a:p>
        </p:txBody>
      </p:sp>
    </p:spTree>
    <p:extLst>
      <p:ext uri="{BB962C8B-B14F-4D97-AF65-F5344CB8AC3E}">
        <p14:creationId xmlns:p14="http://schemas.microsoft.com/office/powerpoint/2010/main" val="995747047"/>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7" name="Rectangle 2"/>
          <p:cNvSpPr>
            <a:spLocks noGrp="1"/>
          </p:cNvSpPr>
          <p:nvPr>
            <p:ph type="title" idx="4294967295"/>
          </p:nvPr>
        </p:nvSpPr>
        <p:spPr/>
        <p:txBody>
          <a:bodyPr/>
          <a:lstStyle/>
          <a:p>
            <a:endParaRPr lang="en-US" smtClean="0">
              <a:latin typeface="Calibri" pitchFamily="34" charset="0"/>
            </a:endParaRPr>
          </a:p>
        </p:txBody>
      </p:sp>
      <p:sp>
        <p:nvSpPr>
          <p:cNvPr id="24578" name="Rectangle 3"/>
          <p:cNvSpPr>
            <a:spLocks noGrp="1"/>
          </p:cNvSpPr>
          <p:nvPr>
            <p:ph type="body" idx="4294967295"/>
          </p:nvPr>
        </p:nvSpPr>
        <p:spPr/>
        <p:txBody>
          <a:bodyPr/>
          <a:lstStyle/>
          <a:p>
            <a:endParaRPr lang="en-US" smtClean="0">
              <a:latin typeface="Calibri" pitchFamily="34" charset="0"/>
            </a:endParaRPr>
          </a:p>
        </p:txBody>
      </p:sp>
      <p:pic>
        <p:nvPicPr>
          <p:cNvPr id="24579" name="Picture 4"/>
          <p:cNvPicPr>
            <a:picLocks noChangeAspect="1" noChangeArrowheads="1"/>
          </p:cNvPicPr>
          <p:nvPr/>
        </p:nvPicPr>
        <p:blipFill>
          <a:blip r:embed="rId3"/>
          <a:srcRect/>
          <a:stretch>
            <a:fillRect/>
          </a:stretch>
        </p:blipFill>
        <p:spPr bwMode="auto">
          <a:xfrm>
            <a:off x="76200" y="96838"/>
            <a:ext cx="4221163" cy="5084762"/>
          </a:xfrm>
          <a:prstGeom prst="rect">
            <a:avLst/>
          </a:prstGeom>
          <a:noFill/>
          <a:ln w="9525">
            <a:noFill/>
            <a:miter lim="800000"/>
            <a:headEnd/>
            <a:tailEnd/>
          </a:ln>
        </p:spPr>
      </p:pic>
      <p:pic>
        <p:nvPicPr>
          <p:cNvPr id="24580" name="Picture 5"/>
          <p:cNvPicPr>
            <a:picLocks noChangeAspect="1" noChangeArrowheads="1"/>
          </p:cNvPicPr>
          <p:nvPr/>
        </p:nvPicPr>
        <p:blipFill>
          <a:blip r:embed="rId4"/>
          <a:srcRect/>
          <a:stretch>
            <a:fillRect/>
          </a:stretch>
        </p:blipFill>
        <p:spPr bwMode="auto">
          <a:xfrm>
            <a:off x="3962400" y="0"/>
            <a:ext cx="4781550" cy="6858000"/>
          </a:xfrm>
          <a:prstGeom prst="rect">
            <a:avLst/>
          </a:prstGeom>
          <a:noFill/>
          <a:ln w="9525">
            <a:noFill/>
            <a:miter lim="800000"/>
            <a:headEnd/>
            <a:tailEnd/>
          </a:ln>
        </p:spPr>
      </p:pic>
    </p:spTree>
    <p:extLst>
      <p:ext uri="{BB962C8B-B14F-4D97-AF65-F5344CB8AC3E}">
        <p14:creationId xmlns:p14="http://schemas.microsoft.com/office/powerpoint/2010/main" val="279421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NASA Capstone 2014</a:t>
            </a:r>
            <a:br>
              <a:rPr lang="en-US" dirty="0" smtClean="0"/>
            </a:br>
            <a:r>
              <a:rPr lang="en-US" sz="3200" i="1" dirty="0" smtClean="0"/>
              <a:t>Helios</a:t>
            </a:r>
            <a:endParaRPr lang="en-US" i="1" dirty="0"/>
          </a:p>
        </p:txBody>
      </p:sp>
      <p:sp>
        <p:nvSpPr>
          <p:cNvPr id="3" name="Content Placeholder 2"/>
          <p:cNvSpPr>
            <a:spLocks noGrp="1"/>
          </p:cNvSpPr>
          <p:nvPr>
            <p:ph idx="1"/>
          </p:nvPr>
        </p:nvSpPr>
        <p:spPr/>
        <p:txBody>
          <a:bodyPr/>
          <a:lstStyle/>
          <a:p>
            <a:endParaRPr lang="en-US" dirty="0"/>
          </a:p>
        </p:txBody>
      </p:sp>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8280"/>
            <a:ext cx="9144000" cy="69262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496710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625" name="Rectangle 2"/>
          <p:cNvSpPr>
            <a:spLocks noGrp="1"/>
          </p:cNvSpPr>
          <p:nvPr>
            <p:ph type="title" idx="4294967295"/>
          </p:nvPr>
        </p:nvSpPr>
        <p:spPr/>
        <p:txBody>
          <a:bodyPr/>
          <a:lstStyle/>
          <a:p>
            <a:r>
              <a:rPr lang="en-US" sz="4000" smtClean="0">
                <a:latin typeface="Calibri" pitchFamily="34" charset="0"/>
              </a:rPr>
              <a:t>Diary Studies / Experience Sampling</a:t>
            </a:r>
          </a:p>
        </p:txBody>
      </p:sp>
      <p:sp>
        <p:nvSpPr>
          <p:cNvPr id="26626" name="Rectangle 3"/>
          <p:cNvSpPr>
            <a:spLocks noGrp="1"/>
          </p:cNvSpPr>
          <p:nvPr>
            <p:ph type="body" idx="4294967295"/>
          </p:nvPr>
        </p:nvSpPr>
        <p:spPr/>
        <p:txBody>
          <a:bodyPr/>
          <a:lstStyle/>
          <a:p>
            <a:r>
              <a:rPr lang="en-US" sz="3000" smtClean="0">
                <a:latin typeface="Calibri" pitchFamily="34" charset="0"/>
              </a:rPr>
              <a:t>Interval-based – Record at regular times</a:t>
            </a:r>
          </a:p>
          <a:p>
            <a:r>
              <a:rPr lang="en-US" sz="3000" smtClean="0">
                <a:latin typeface="Calibri" pitchFamily="34" charset="0"/>
              </a:rPr>
              <a:t>Signal-based – Record when prompted</a:t>
            </a:r>
          </a:p>
          <a:p>
            <a:pPr lvl="1"/>
            <a:r>
              <a:rPr lang="en-US" sz="2600" smtClean="0">
                <a:latin typeface="Calibri" pitchFamily="34" charset="0"/>
              </a:rPr>
              <a:t>Ex. beeper or PDA</a:t>
            </a:r>
          </a:p>
          <a:p>
            <a:r>
              <a:rPr lang="en-US" sz="3000" smtClean="0">
                <a:latin typeface="Calibri" pitchFamily="34" charset="0"/>
              </a:rPr>
              <a:t>Event-based – Record when event happens, useful for rare events</a:t>
            </a:r>
          </a:p>
          <a:p>
            <a:pPr lvl="1"/>
            <a:r>
              <a:rPr lang="en-US" sz="2600" smtClean="0">
                <a:latin typeface="Calibri" pitchFamily="34" charset="0"/>
              </a:rPr>
              <a:t>Ex. Every time you use a password</a:t>
            </a:r>
          </a:p>
          <a:p>
            <a:r>
              <a:rPr lang="en-US" sz="3000" smtClean="0">
                <a:latin typeface="Calibri" pitchFamily="34" charset="0"/>
              </a:rPr>
              <a:t>Retrospective</a:t>
            </a:r>
          </a:p>
          <a:p>
            <a:pPr lvl="1"/>
            <a:r>
              <a:rPr lang="en-US" sz="2600" smtClean="0">
                <a:latin typeface="Calibri" pitchFamily="34" charset="0"/>
              </a:rPr>
              <a:t>Ex. At end of each day, how well your plan </a:t>
            </a:r>
            <a:br>
              <a:rPr lang="en-US" sz="2600" smtClean="0">
                <a:latin typeface="Calibri" pitchFamily="34" charset="0"/>
              </a:rPr>
            </a:br>
            <a:r>
              <a:rPr lang="en-US" sz="2600" smtClean="0">
                <a:latin typeface="Calibri" pitchFamily="34" charset="0"/>
              </a:rPr>
              <a:t>matched your planned schedule</a:t>
            </a:r>
          </a:p>
        </p:txBody>
      </p:sp>
    </p:spTree>
    <p:extLst>
      <p:ext uri="{BB962C8B-B14F-4D97-AF65-F5344CB8AC3E}">
        <p14:creationId xmlns:p14="http://schemas.microsoft.com/office/powerpoint/2010/main" val="8551799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49" name="Rectangle 2"/>
          <p:cNvSpPr>
            <a:spLocks noGrp="1"/>
          </p:cNvSpPr>
          <p:nvPr>
            <p:ph type="title" idx="4294967295"/>
          </p:nvPr>
        </p:nvSpPr>
        <p:spPr/>
        <p:txBody>
          <a:bodyPr/>
          <a:lstStyle/>
          <a:p>
            <a:r>
              <a:rPr lang="en-US" sz="4000" smtClean="0">
                <a:latin typeface="Calibri" pitchFamily="34" charset="0"/>
              </a:rPr>
              <a:t>Example: Personal Audio Loop</a:t>
            </a:r>
          </a:p>
        </p:txBody>
      </p:sp>
      <p:sp>
        <p:nvSpPr>
          <p:cNvPr id="27650" name="Rectangle 3"/>
          <p:cNvSpPr>
            <a:spLocks noGrp="1"/>
          </p:cNvSpPr>
          <p:nvPr>
            <p:ph type="body" idx="4294967295"/>
          </p:nvPr>
        </p:nvSpPr>
        <p:spPr/>
        <p:txBody>
          <a:bodyPr/>
          <a:lstStyle/>
          <a:p>
            <a:endParaRPr lang="en-US" sz="2600" smtClean="0">
              <a:latin typeface="Calibri" pitchFamily="34" charset="0"/>
            </a:endParaRPr>
          </a:p>
        </p:txBody>
      </p:sp>
      <p:pic>
        <p:nvPicPr>
          <p:cNvPr id="27651" name="Picture 4"/>
          <p:cNvPicPr>
            <a:picLocks noChangeAspect="1" noChangeArrowheads="1"/>
          </p:cNvPicPr>
          <p:nvPr/>
        </p:nvPicPr>
        <p:blipFill>
          <a:blip r:embed="rId3"/>
          <a:srcRect/>
          <a:stretch>
            <a:fillRect/>
          </a:stretch>
        </p:blipFill>
        <p:spPr bwMode="auto">
          <a:xfrm>
            <a:off x="76200" y="1041880"/>
            <a:ext cx="8991600" cy="5739920"/>
          </a:xfrm>
          <a:prstGeom prst="rect">
            <a:avLst/>
          </a:prstGeom>
          <a:noFill/>
          <a:ln w="9525">
            <a:noFill/>
            <a:miter lim="800000"/>
            <a:headEnd/>
            <a:tailEnd/>
          </a:ln>
        </p:spPr>
      </p:pic>
    </p:spTree>
    <p:extLst>
      <p:ext uri="{BB962C8B-B14F-4D97-AF65-F5344CB8AC3E}">
        <p14:creationId xmlns:p14="http://schemas.microsoft.com/office/powerpoint/2010/main" val="86473917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7" name="Rectangle 2"/>
          <p:cNvSpPr>
            <a:spLocks noGrp="1"/>
          </p:cNvSpPr>
          <p:nvPr>
            <p:ph type="title" idx="4294967295"/>
          </p:nvPr>
        </p:nvSpPr>
        <p:spPr/>
        <p:txBody>
          <a:bodyPr/>
          <a:lstStyle/>
          <a:p>
            <a:r>
              <a:rPr lang="en-US" sz="4000" smtClean="0">
                <a:latin typeface="Calibri" pitchFamily="34" charset="0"/>
              </a:rPr>
              <a:t>Example: Personal Audio Loop</a:t>
            </a:r>
          </a:p>
        </p:txBody>
      </p:sp>
      <p:sp>
        <p:nvSpPr>
          <p:cNvPr id="29698" name="Rectangle 3"/>
          <p:cNvSpPr>
            <a:spLocks noGrp="1"/>
          </p:cNvSpPr>
          <p:nvPr>
            <p:ph type="body" idx="4294967295"/>
          </p:nvPr>
        </p:nvSpPr>
        <p:spPr/>
        <p:txBody>
          <a:bodyPr/>
          <a:lstStyle/>
          <a:p>
            <a:endParaRPr lang="en-US" sz="2600" smtClean="0">
              <a:latin typeface="Calibri" pitchFamily="34" charset="0"/>
            </a:endParaRPr>
          </a:p>
        </p:txBody>
      </p:sp>
      <p:pic>
        <p:nvPicPr>
          <p:cNvPr id="29699" name="Picture 5"/>
          <p:cNvPicPr>
            <a:picLocks noChangeAspect="1" noChangeArrowheads="1"/>
          </p:cNvPicPr>
          <p:nvPr/>
        </p:nvPicPr>
        <p:blipFill>
          <a:blip r:embed="rId3"/>
          <a:srcRect/>
          <a:stretch>
            <a:fillRect/>
          </a:stretch>
        </p:blipFill>
        <p:spPr bwMode="auto">
          <a:xfrm>
            <a:off x="0" y="1322388"/>
            <a:ext cx="9144000" cy="4468812"/>
          </a:xfrm>
          <a:prstGeom prst="rect">
            <a:avLst/>
          </a:prstGeom>
          <a:noFill/>
          <a:ln w="9525">
            <a:noFill/>
            <a:miter lim="800000"/>
            <a:headEnd/>
            <a:tailEnd/>
          </a:ln>
        </p:spPr>
      </p:pic>
    </p:spTree>
    <p:extLst>
      <p:ext uri="{BB962C8B-B14F-4D97-AF65-F5344CB8AC3E}">
        <p14:creationId xmlns:p14="http://schemas.microsoft.com/office/powerpoint/2010/main" val="265687529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5" name="Rectangle 2"/>
          <p:cNvSpPr>
            <a:spLocks noGrp="1"/>
          </p:cNvSpPr>
          <p:nvPr>
            <p:ph type="title" idx="4294967295"/>
          </p:nvPr>
        </p:nvSpPr>
        <p:spPr/>
        <p:txBody>
          <a:bodyPr/>
          <a:lstStyle/>
          <a:p>
            <a:r>
              <a:rPr lang="en-US" sz="4000" smtClean="0">
                <a:latin typeface="Calibri" pitchFamily="34" charset="0"/>
              </a:rPr>
              <a:t>Example: Personal Audio Loop</a:t>
            </a:r>
          </a:p>
        </p:txBody>
      </p:sp>
      <p:sp>
        <p:nvSpPr>
          <p:cNvPr id="31746" name="Rectangle 3"/>
          <p:cNvSpPr>
            <a:spLocks noGrp="1"/>
          </p:cNvSpPr>
          <p:nvPr>
            <p:ph type="body" idx="4294967295"/>
          </p:nvPr>
        </p:nvSpPr>
        <p:spPr/>
        <p:txBody>
          <a:bodyPr/>
          <a:lstStyle/>
          <a:p>
            <a:endParaRPr lang="en-US" sz="2600" smtClean="0">
              <a:latin typeface="Calibri" pitchFamily="34" charset="0"/>
            </a:endParaRPr>
          </a:p>
        </p:txBody>
      </p:sp>
      <p:pic>
        <p:nvPicPr>
          <p:cNvPr id="31747" name="Picture 5"/>
          <p:cNvPicPr>
            <a:picLocks noChangeAspect="1" noChangeArrowheads="1"/>
          </p:cNvPicPr>
          <p:nvPr/>
        </p:nvPicPr>
        <p:blipFill>
          <a:blip r:embed="rId3"/>
          <a:srcRect/>
          <a:stretch>
            <a:fillRect/>
          </a:stretch>
        </p:blipFill>
        <p:spPr bwMode="auto">
          <a:xfrm>
            <a:off x="0" y="6897"/>
            <a:ext cx="9144000" cy="7079703"/>
          </a:xfrm>
          <a:prstGeom prst="rect">
            <a:avLst/>
          </a:prstGeom>
          <a:noFill/>
          <a:ln w="9525">
            <a:noFill/>
            <a:miter lim="800000"/>
            <a:headEnd/>
            <a:tailEnd/>
          </a:ln>
        </p:spPr>
      </p:pic>
    </p:spTree>
    <p:extLst>
      <p:ext uri="{BB962C8B-B14F-4D97-AF65-F5344CB8AC3E}">
        <p14:creationId xmlns:p14="http://schemas.microsoft.com/office/powerpoint/2010/main" val="128822506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3" name="Rectangle 2"/>
          <p:cNvSpPr>
            <a:spLocks noGrp="1"/>
          </p:cNvSpPr>
          <p:nvPr>
            <p:ph type="title" idx="4294967295"/>
          </p:nvPr>
        </p:nvSpPr>
        <p:spPr/>
        <p:txBody>
          <a:bodyPr/>
          <a:lstStyle/>
          <a:p>
            <a:r>
              <a:rPr lang="en-US" sz="4000" smtClean="0">
                <a:latin typeface="Calibri" pitchFamily="34" charset="0"/>
              </a:rPr>
              <a:t>Discussion of Diary Studies / ESM</a:t>
            </a:r>
          </a:p>
        </p:txBody>
      </p:sp>
      <p:sp>
        <p:nvSpPr>
          <p:cNvPr id="33794" name="Rectangle 3"/>
          <p:cNvSpPr>
            <a:spLocks noGrp="1"/>
          </p:cNvSpPr>
          <p:nvPr>
            <p:ph type="body" idx="4294967295"/>
          </p:nvPr>
        </p:nvSpPr>
        <p:spPr>
          <a:xfrm>
            <a:off x="617220" y="1143000"/>
            <a:ext cx="8077200" cy="4983163"/>
          </a:xfrm>
        </p:spPr>
        <p:txBody>
          <a:bodyPr/>
          <a:lstStyle/>
          <a:p>
            <a:pPr>
              <a:lnSpc>
                <a:spcPct val="90000"/>
              </a:lnSpc>
            </a:pPr>
            <a:r>
              <a:rPr lang="en-US" sz="3000" dirty="0" smtClean="0">
                <a:latin typeface="Calibri" pitchFamily="34" charset="0"/>
              </a:rPr>
              <a:t>Pros and Cons of diary studies vs lab studies?</a:t>
            </a:r>
          </a:p>
          <a:p>
            <a:pPr lvl="1">
              <a:lnSpc>
                <a:spcPct val="90000"/>
              </a:lnSpc>
            </a:pPr>
            <a:r>
              <a:rPr lang="en-US" sz="2600" dirty="0" smtClean="0"/>
              <a:t>- Diary studies – might have low compliance</a:t>
            </a:r>
          </a:p>
          <a:p>
            <a:pPr lvl="1">
              <a:lnSpc>
                <a:spcPct val="90000"/>
              </a:lnSpc>
            </a:pPr>
            <a:r>
              <a:rPr lang="en-US" sz="2600" dirty="0" smtClean="0"/>
              <a:t>+ Diary study – is in own environment</a:t>
            </a:r>
          </a:p>
          <a:p>
            <a:pPr lvl="1">
              <a:lnSpc>
                <a:spcPct val="90000"/>
              </a:lnSpc>
            </a:pPr>
            <a:r>
              <a:rPr lang="en-US" sz="2600" dirty="0" smtClean="0"/>
              <a:t>+ Diary – not someone to watch you / Hawthorne effect</a:t>
            </a:r>
          </a:p>
          <a:p>
            <a:pPr lvl="1">
              <a:lnSpc>
                <a:spcPct val="90000"/>
              </a:lnSpc>
            </a:pPr>
            <a:r>
              <a:rPr lang="en-US" sz="2600" dirty="0" smtClean="0"/>
              <a:t>+ Diary – more long-term understanding of behaviors</a:t>
            </a:r>
            <a:endParaRPr lang="en-US" sz="2600" dirty="0" smtClean="0"/>
          </a:p>
          <a:p>
            <a:pPr lvl="1">
              <a:lnSpc>
                <a:spcPct val="90000"/>
              </a:lnSpc>
            </a:pPr>
            <a:r>
              <a:rPr lang="en-US" sz="2600" dirty="0" smtClean="0"/>
              <a:t>- Diary – might be based on recall (fuzzy memory)</a:t>
            </a:r>
            <a:endParaRPr lang="en-US" sz="2600" dirty="0"/>
          </a:p>
          <a:p>
            <a:pPr lvl="1">
              <a:lnSpc>
                <a:spcPct val="90000"/>
              </a:lnSpc>
            </a:pPr>
            <a:r>
              <a:rPr lang="en-US" sz="2600" dirty="0" smtClean="0"/>
              <a:t>- lab studies – need to schedule time</a:t>
            </a:r>
            <a:endParaRPr lang="en-US" sz="2600" dirty="0" smtClean="0"/>
          </a:p>
          <a:p>
            <a:pPr lvl="1">
              <a:lnSpc>
                <a:spcPct val="90000"/>
              </a:lnSpc>
            </a:pPr>
            <a:r>
              <a:rPr lang="en-US" sz="2600" dirty="0" smtClean="0"/>
              <a:t>- both / possibility of fatigue</a:t>
            </a:r>
          </a:p>
          <a:p>
            <a:pPr lvl="1">
              <a:lnSpc>
                <a:spcPct val="90000"/>
              </a:lnSpc>
            </a:pPr>
            <a:r>
              <a:rPr lang="en-US" sz="2600" dirty="0" smtClean="0"/>
              <a:t>+ diary / insights that can’t get from lab studies</a:t>
            </a:r>
            <a:endParaRPr lang="en-US" sz="2600" dirty="0" smtClean="0"/>
          </a:p>
          <a:p>
            <a:pPr>
              <a:lnSpc>
                <a:spcPct val="90000"/>
              </a:lnSpc>
            </a:pPr>
            <a:r>
              <a:rPr lang="en-US" sz="3000" dirty="0" smtClean="0">
                <a:latin typeface="Calibri" pitchFamily="34" charset="0"/>
              </a:rPr>
              <a:t>Triangulate</a:t>
            </a:r>
          </a:p>
        </p:txBody>
      </p:sp>
      <p:sp>
        <p:nvSpPr>
          <p:cNvPr id="2" name="Rectangle 1"/>
          <p:cNvSpPr/>
          <p:nvPr/>
        </p:nvSpPr>
        <p:spPr>
          <a:xfrm>
            <a:off x="-2667000" y="2209800"/>
            <a:ext cx="1752600" cy="2743200"/>
          </a:xfrm>
          <a:prstGeom prst="rect">
            <a:avLst/>
          </a:prstGeom>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p>
        </p:txBody>
      </p:sp>
    </p:spTree>
    <p:extLst>
      <p:ext uri="{BB962C8B-B14F-4D97-AF65-F5344CB8AC3E}">
        <p14:creationId xmlns:p14="http://schemas.microsoft.com/office/powerpoint/2010/main" val="113861725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lstStyle/>
          <a:p>
            <a:r>
              <a:rPr lang="en-US" dirty="0" smtClean="0"/>
              <a:t>HW3 due Wed Sep19, HW4 due Fri Sep21</a:t>
            </a:r>
          </a:p>
          <a:p>
            <a:r>
              <a:rPr lang="en-US" dirty="0" smtClean="0"/>
              <a:t>Next class: Design </a:t>
            </a:r>
            <a:r>
              <a:rPr lang="en-US" dirty="0"/>
              <a:t>patterns</a:t>
            </a:r>
          </a:p>
          <a:p>
            <a:pPr lvl="1"/>
            <a:r>
              <a:rPr lang="en-US" dirty="0"/>
              <a:t>Browse through these two sites before class:</a:t>
            </a:r>
          </a:p>
          <a:p>
            <a:pPr lvl="1"/>
            <a:r>
              <a:rPr lang="en-US" u="sng" dirty="0">
                <a:hlinkClick r:id="rId2"/>
              </a:rPr>
              <a:t>User Interface Design Patterns Library</a:t>
            </a:r>
            <a:r>
              <a:rPr lang="en-US" u="sng" dirty="0"/>
              <a:t/>
            </a:r>
            <a:br>
              <a:rPr lang="en-US" u="sng" dirty="0"/>
            </a:br>
            <a:r>
              <a:rPr lang="en-US" dirty="0"/>
              <a:t>http://ui-patterns.com/patterns</a:t>
            </a:r>
          </a:p>
          <a:p>
            <a:pPr lvl="1"/>
            <a:r>
              <a:rPr lang="en-US" u="sng" dirty="0">
                <a:hlinkClick r:id="rId3"/>
              </a:rPr>
              <a:t>Android Patterns</a:t>
            </a:r>
            <a:r>
              <a:rPr lang="en-US" u="sng" dirty="0"/>
              <a:t/>
            </a:r>
            <a:br>
              <a:rPr lang="en-US" u="sng" dirty="0"/>
            </a:br>
            <a:r>
              <a:rPr lang="en-US" dirty="0"/>
              <a:t>http://</a:t>
            </a:r>
            <a:r>
              <a:rPr lang="en-US" dirty="0" smtClean="0"/>
              <a:t>unitid.nl/androidpatterns/</a:t>
            </a:r>
          </a:p>
          <a:p>
            <a:r>
              <a:rPr lang="en-US" dirty="0" smtClean="0"/>
              <a:t>We’re </a:t>
            </a:r>
            <a:r>
              <a:rPr lang="en-US" dirty="0"/>
              <a:t>starting JavaScript next </a:t>
            </a:r>
            <a:r>
              <a:rPr lang="en-US" dirty="0" smtClean="0"/>
              <a:t>week </a:t>
            </a:r>
            <a:endParaRPr lang="en-US" dirty="0"/>
          </a:p>
          <a:p>
            <a:r>
              <a:rPr lang="en-US" dirty="0"/>
              <a:t>Voter registration deadline for PA is Oct 9</a:t>
            </a:r>
          </a:p>
          <a:p>
            <a:pPr lvl="1"/>
            <a:r>
              <a:rPr lang="en-US" dirty="0" smtClean="0"/>
              <a:t>     </a:t>
            </a:r>
            <a:r>
              <a:rPr lang="en-US" dirty="0" smtClean="0">
                <a:hlinkClick r:id="rId4"/>
              </a:rPr>
              <a:t>www.votespa.com</a:t>
            </a:r>
            <a:r>
              <a:rPr lang="en-US" dirty="0" smtClean="0"/>
              <a:t> </a:t>
            </a:r>
            <a:r>
              <a:rPr lang="en-US" dirty="0"/>
              <a:t>for online registration</a:t>
            </a:r>
          </a:p>
          <a:p>
            <a:endParaRPr lang="en-US" dirty="0"/>
          </a:p>
          <a:p>
            <a:endParaRPr lang="en-US" dirty="0" smtClean="0"/>
          </a:p>
          <a:p>
            <a:endParaRPr lang="en-US" dirty="0"/>
          </a:p>
        </p:txBody>
      </p:sp>
    </p:spTree>
    <p:extLst>
      <p:ext uri="{BB962C8B-B14F-4D97-AF65-F5344CB8AC3E}">
        <p14:creationId xmlns:p14="http://schemas.microsoft.com/office/powerpoint/2010/main" val="21674552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sz="2800" dirty="0" smtClean="0"/>
          </a:p>
          <a:p>
            <a:endParaRPr lang="en-US" sz="2800" dirty="0"/>
          </a:p>
          <a:p>
            <a:endParaRPr lang="en-US" sz="2800" dirty="0" smtClean="0"/>
          </a:p>
          <a:p>
            <a:endParaRPr lang="en-US" sz="2800" dirty="0"/>
          </a:p>
          <a:p>
            <a:endParaRPr lang="en-US" sz="2800" dirty="0" smtClean="0"/>
          </a:p>
          <a:p>
            <a:endParaRPr lang="en-US" sz="2800" dirty="0"/>
          </a:p>
          <a:p>
            <a:endParaRPr lang="en-US" sz="2800" dirty="0" smtClean="0"/>
          </a:p>
          <a:p>
            <a:endParaRPr lang="en-US" sz="2800" dirty="0"/>
          </a:p>
          <a:p>
            <a:pPr marL="0" indent="0">
              <a:buNone/>
            </a:pPr>
            <a:r>
              <a:rPr lang="en-US" sz="2800" dirty="0" smtClean="0">
                <a:hlinkClick r:id="rId3"/>
              </a:rPr>
              <a:t>https</a:t>
            </a:r>
            <a:r>
              <a:rPr lang="en-US" sz="2800" dirty="0">
                <a:hlinkClick r:id="rId3"/>
              </a:rPr>
              <a:t>://</a:t>
            </a:r>
            <a:r>
              <a:rPr lang="en-US" sz="2800" dirty="0" smtClean="0">
                <a:hlinkClick r:id="rId3"/>
              </a:rPr>
              <a:t>www.youtube.com/watch?v=t5X2PxtvMsU</a:t>
            </a:r>
            <a:r>
              <a:rPr lang="en-US" sz="2800" dirty="0" smtClean="0"/>
              <a:t> </a:t>
            </a:r>
            <a:endParaRPr lang="en-US" dirty="0"/>
          </a:p>
        </p:txBody>
      </p:sp>
      <p:pic>
        <p:nvPicPr>
          <p:cNvPr id="1229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609600"/>
            <a:ext cx="8991600" cy="505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1781156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a:t>
            </a:r>
            <a:endParaRPr lang="en-US" dirty="0"/>
          </a:p>
        </p:txBody>
      </p:sp>
      <p:sp>
        <p:nvSpPr>
          <p:cNvPr id="3" name="Content Placeholder 2"/>
          <p:cNvSpPr>
            <a:spLocks noGrp="1"/>
          </p:cNvSpPr>
          <p:nvPr>
            <p:ph idx="1"/>
          </p:nvPr>
        </p:nvSpPr>
        <p:spPr/>
        <p:txBody>
          <a:bodyPr/>
          <a:lstStyle/>
          <a:p>
            <a:r>
              <a:rPr lang="en-US" dirty="0" smtClean="0">
                <a:solidFill>
                  <a:schemeClr val="bg1">
                    <a:lumMod val="65000"/>
                  </a:schemeClr>
                </a:solidFill>
              </a:rPr>
              <a:t>Prototyping Augmented Reality / IoT</a:t>
            </a:r>
          </a:p>
          <a:p>
            <a:r>
              <a:rPr lang="en-US" dirty="0" smtClean="0"/>
              <a:t>3-2-1 Process for Prototyping</a:t>
            </a:r>
          </a:p>
          <a:p>
            <a:pPr lvl="1"/>
            <a:r>
              <a:rPr lang="en-US" dirty="0" smtClean="0"/>
              <a:t>Slides from Steven Dow</a:t>
            </a:r>
          </a:p>
          <a:p>
            <a:r>
              <a:rPr lang="en-US" dirty="0" smtClean="0"/>
              <a:t>A/B User Testing</a:t>
            </a:r>
            <a:endParaRPr lang="en-US" dirty="0"/>
          </a:p>
        </p:txBody>
      </p:sp>
    </p:spTree>
    <p:extLst>
      <p:ext uri="{BB962C8B-B14F-4D97-AF65-F5344CB8AC3E}">
        <p14:creationId xmlns:p14="http://schemas.microsoft.com/office/powerpoint/2010/main" val="571123728"/>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6386" name="Picture 2" descr="C:\Users\jasonh\Desktop\New folder\qslides-08-prototyping-Dow-Sept2011_Page_0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703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00592801"/>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7410" name="Picture 2" descr="C:\Users\jasonh\Desktop\New folder\qslides-08-prototyping-Dow-Sept2011_Page_0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620"/>
            <a:ext cx="9144000" cy="703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10662854"/>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i="1" dirty="0"/>
          </a:p>
        </p:txBody>
      </p:sp>
      <p:sp>
        <p:nvSpPr>
          <p:cNvPr id="3" name="Content Placeholder 2"/>
          <p:cNvSpPr>
            <a:spLocks noGrp="1"/>
          </p:cNvSpPr>
          <p:nvPr>
            <p:ph idx="1"/>
          </p:nvPr>
        </p:nvSpPr>
        <p:spPr/>
        <p:txBody>
          <a:bodyPr/>
          <a:lstStyle/>
          <a:p>
            <a:endParaRPr lang="en-US"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419600" cy="686654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16000" y="0"/>
            <a:ext cx="4428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0780073"/>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8434" name="Picture 2" descr="C:\Users\jasonh\Desktop\New folder\qslides-08-prototyping-Dow-Sept2011_Page_2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315" y="0"/>
            <a:ext cx="9210315" cy="708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37309385"/>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9458" name="Picture 2" descr="C:\Users\jasonh\Desktop\New folder\qslides-08-prototyping-Dow-Sept2011_Page_2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103121"/>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482" name="Picture 2" descr="C:\Users\jasonh\Desktop\New folder\qslides-08-prototyping-Dow-Sept2011_Page_2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210314" cy="708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7387893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1506" name="Picture 2" descr="C:\Users\jasonh\Desktop\New folder\qslides-08-prototyping-Dow-Sept2011_Page_2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 y="0"/>
            <a:ext cx="9210314" cy="7086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49620483"/>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2530" name="Picture 2" descr="C:\Users\jasonh\Desktop\New folder\qslides-08-prototyping-Dow-Sept2011_Page_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7102207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3554" name="Picture 2" descr="C:\Users\jasonh\Desktop\New folder\qslides-08-prototyping-Dow-Sept2011_Page_2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7620"/>
            <a:ext cx="9144000" cy="703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8990937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4578" name="Picture 2" descr="C:\Users\jasonh\Desktop\New folder\qslides-08-prototyping-Dow-Sept2011_Page_2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6317052"/>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5602" name="Picture 2" descr="C:\Users\jasonh\Desktop\New folder\qslides-08-prototyping-Dow-Sept2011_Page_28.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9984921"/>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6626" name="Picture 2" descr="C:\Users\jasonh\Desktop\New folder\qslides-08-prototyping-Dow-Sept2011_Page_2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50158927"/>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7650" name="Picture 2" descr="C:\Users\jasonh\Desktop\New folder\qslides-08-prototyping-Dow-Sept2011_Page_3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016199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82539"/>
            <a:ext cx="9296400" cy="70308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8749749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8674" name="Picture 2" descr="C:\Users\jasonh\Desktop\New folder\qslides-08-prototyping-Dow-Sept2011_Page_3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6139475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9698" name="Picture 2" descr="C:\Users\jasonh\Desktop\New folder\qslides-08-prototyping-Dow-Sept2011_Page_3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6937325"/>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0722" name="Picture 2" descr="C:\Users\jasonh\Desktop\New folder\qslides-08-prototyping-Dow-Sept2011_Page_3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043279"/>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31746" name="Picture 2" descr="C:\Users\jasonh\Desktop\New folder\qslides-08-prototyping-Dow-Sept2011_Page_45.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703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33043753"/>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2770" name="Picture 2" descr="C:\Users\jasonh\Desktop\New folder\qslides-08-prototyping-Dow-Sept2011_Page_53.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65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6594826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3794" name="Picture 2" descr="C:\Users\jasonh\Desktop\New folder\qslides-08-prototyping-Dow-Sept2011_Page_55.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 y="-1"/>
            <a:ext cx="9151620" cy="70414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6583"/>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4818" name="Picture 2" descr="C:\Users\jasonh\Desktop\New folder\qslides-08-prototyping-Dow-Sept2011_Page_5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88013131"/>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5842" name="Picture 2" descr="C:\Users\jasonh\Desktop\New folder\qslides-08-prototyping-Dow-Sept2011_Page_57.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31392988"/>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6866" name="Picture 2" descr="C:\Users\jasonh\Desktop\New folder\qslides-08-prototyping-Dow-Sept2011_Page_6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56277352"/>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7890" name="Picture 2" descr="C:\Users\jasonh\Desktop\New folder\qslides-08-prototyping-Dow-Sept2011_Page_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3565759"/>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 y="-96641"/>
            <a:ext cx="9151620" cy="69546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3434798"/>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39938" name="Picture 2" descr="C:\Users\jasonh\Desktop\New folder\qslides-08-prototyping-Dow-Sept2011_Page_76.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39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474411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62" name="Picture 2" descr="C:\Users\jasonh\Desktop\New folder\qslides-08-prototyping-Dow-Sept2011_Page_79.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75311497"/>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1986" name="Picture 2" descr="C:\Users\jasonh\Desktop\New folder\qslides-08-prototyping-Dow-Sept2011_Page_8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0355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2722929"/>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From a Previous PUI Student</a:t>
            </a:r>
            <a:endParaRPr lang="en-US" dirty="0"/>
          </a:p>
        </p:txBody>
      </p:sp>
      <p:sp>
        <p:nvSpPr>
          <p:cNvPr id="3" name="Content Placeholder 2"/>
          <p:cNvSpPr>
            <a:spLocks noGrp="1"/>
          </p:cNvSpPr>
          <p:nvPr>
            <p:ph idx="1"/>
          </p:nvPr>
        </p:nvSpPr>
        <p:spPr>
          <a:xfrm>
            <a:off x="609600" y="1295400"/>
            <a:ext cx="8077200" cy="4525963"/>
          </a:xfrm>
        </p:spPr>
        <p:txBody>
          <a:bodyPr/>
          <a:lstStyle/>
          <a:p>
            <a:pPr marL="0" indent="0">
              <a:buNone/>
            </a:pPr>
            <a:r>
              <a:rPr lang="en-US" sz="2800" dirty="0" smtClean="0"/>
              <a:t>“I </a:t>
            </a:r>
            <a:r>
              <a:rPr lang="en-US" sz="2800" dirty="0"/>
              <a:t>was surprised by how successful Parallel Prototyping was when I tried it out with </a:t>
            </a:r>
            <a:r>
              <a:rPr lang="en-US" sz="2800" dirty="0" smtClean="0"/>
              <a:t>this assignment</a:t>
            </a:r>
            <a:r>
              <a:rPr lang="en-US" sz="2800" dirty="0"/>
              <a:t>! I noticed that while I was testing the first design, my users were </a:t>
            </a:r>
            <a:r>
              <a:rPr lang="en-US" sz="2800" dirty="0" smtClean="0"/>
              <a:t>hesitant about </a:t>
            </a:r>
            <a:r>
              <a:rPr lang="en-US" sz="2800" dirty="0"/>
              <a:t>giving extremely critical feedback upfront, perhaps because they didn’t want </a:t>
            </a:r>
            <a:r>
              <a:rPr lang="en-US" sz="2800" dirty="0" smtClean="0"/>
              <a:t>to hurt </a:t>
            </a:r>
            <a:r>
              <a:rPr lang="en-US" sz="2800" dirty="0"/>
              <a:t>my feelings. However, when I showed them a second prototype, they relaxed, as </a:t>
            </a:r>
            <a:r>
              <a:rPr lang="en-US" sz="2800" dirty="0" smtClean="0"/>
              <a:t>it was </a:t>
            </a:r>
            <a:r>
              <a:rPr lang="en-US" sz="2800" dirty="0"/>
              <a:t>no longer about my feelings but the comparison between the two sets of </a:t>
            </a:r>
            <a:r>
              <a:rPr lang="en-US" sz="2800" dirty="0" smtClean="0"/>
              <a:t>designs. Both </a:t>
            </a:r>
            <a:r>
              <a:rPr lang="en-US" sz="2800" dirty="0"/>
              <a:t>users listed pros and cons of each design, giving me extensive feedback on </a:t>
            </a:r>
            <a:r>
              <a:rPr lang="en-US" sz="2800" dirty="0" smtClean="0"/>
              <a:t>what aspects </a:t>
            </a:r>
            <a:r>
              <a:rPr lang="en-US" sz="2800" dirty="0"/>
              <a:t>of my designs I should iterate on</a:t>
            </a:r>
            <a:r>
              <a:rPr lang="en-US" sz="2800" dirty="0" smtClean="0"/>
              <a:t>.”</a:t>
            </a:r>
            <a:endParaRPr lang="en-US" sz="2800" dirty="0"/>
          </a:p>
          <a:p>
            <a:endParaRPr lang="en-US" sz="2800" dirty="0"/>
          </a:p>
        </p:txBody>
      </p:sp>
    </p:spTree>
    <p:extLst>
      <p:ext uri="{BB962C8B-B14F-4D97-AF65-F5344CB8AC3E}">
        <p14:creationId xmlns:p14="http://schemas.microsoft.com/office/powerpoint/2010/main" val="2231082904"/>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1" name="Rectangle 2"/>
          <p:cNvSpPr>
            <a:spLocks noGrp="1"/>
          </p:cNvSpPr>
          <p:nvPr>
            <p:ph type="title" idx="4294967295"/>
          </p:nvPr>
        </p:nvSpPr>
        <p:spPr>
          <a:xfrm>
            <a:off x="398463" y="274638"/>
            <a:ext cx="8288337" cy="1143000"/>
          </a:xfrm>
        </p:spPr>
        <p:txBody>
          <a:bodyPr/>
          <a:lstStyle/>
          <a:p>
            <a:r>
              <a:rPr lang="en-US" sz="4000" dirty="0" smtClean="0">
                <a:latin typeface="Calibri" pitchFamily="34" charset="0"/>
              </a:rPr>
              <a:t>Evaluating Variations with A/B Testing</a:t>
            </a:r>
          </a:p>
        </p:txBody>
      </p:sp>
      <p:sp>
        <p:nvSpPr>
          <p:cNvPr id="46082" name="Rectangle 3"/>
          <p:cNvSpPr>
            <a:spLocks noGrp="1"/>
          </p:cNvSpPr>
          <p:nvPr>
            <p:ph type="body" idx="4294967295"/>
          </p:nvPr>
        </p:nvSpPr>
        <p:spPr/>
        <p:txBody>
          <a:bodyPr/>
          <a:lstStyle/>
          <a:p>
            <a:pPr marL="571500" indent="-571500" eaLnBrk="1" hangingPunct="1">
              <a:lnSpc>
                <a:spcPct val="90000"/>
              </a:lnSpc>
              <a:buFont typeface="Calibri" pitchFamily="34" charset="0"/>
              <a:buChar char="•"/>
            </a:pPr>
            <a:endParaRPr lang="en-US" sz="3000" smtClean="0">
              <a:latin typeface="Calibri" pitchFamily="34" charset="0"/>
            </a:endParaRPr>
          </a:p>
        </p:txBody>
      </p:sp>
      <p:pic>
        <p:nvPicPr>
          <p:cNvPr id="46083" name="Picture 2" descr="originalAdWordsPage"/>
          <p:cNvPicPr>
            <a:picLocks noChangeAspect="1" noChangeArrowheads="1"/>
          </p:cNvPicPr>
          <p:nvPr/>
        </p:nvPicPr>
        <p:blipFill>
          <a:blip r:embed="rId2"/>
          <a:srcRect/>
          <a:stretch>
            <a:fillRect/>
          </a:stretch>
        </p:blipFill>
        <p:spPr bwMode="auto">
          <a:xfrm>
            <a:off x="398463" y="1346200"/>
            <a:ext cx="8096250" cy="3998913"/>
          </a:xfrm>
          <a:prstGeom prst="rect">
            <a:avLst/>
          </a:prstGeom>
          <a:noFill/>
          <a:ln w="9525">
            <a:noFill/>
            <a:miter lim="800000"/>
            <a:headEnd/>
            <a:tailEnd/>
          </a:ln>
        </p:spPr>
      </p:pic>
      <p:sp>
        <p:nvSpPr>
          <p:cNvPr id="6" name="TextBox 5"/>
          <p:cNvSpPr txBox="1">
            <a:spLocks noChangeArrowheads="1"/>
          </p:cNvSpPr>
          <p:nvPr/>
        </p:nvSpPr>
        <p:spPr bwMode="auto">
          <a:xfrm>
            <a:off x="171450" y="1266825"/>
            <a:ext cx="8782050" cy="4362450"/>
          </a:xfrm>
          <a:prstGeom prst="rect">
            <a:avLst/>
          </a:prstGeom>
          <a:solidFill>
            <a:srgbClr val="F2F2F2">
              <a:alpha val="94901"/>
            </a:srgbClr>
          </a:solidFill>
          <a:ln w="9525">
            <a:noFill/>
            <a:miter lim="800000"/>
            <a:headEnd/>
            <a:tailEnd/>
          </a:ln>
        </p:spPr>
        <p:txBody>
          <a:bodyPr>
            <a:spAutoFit/>
          </a:bodyPr>
          <a:lstStyle/>
          <a:p>
            <a:r>
              <a:rPr kumimoji="0" lang="en-AU" sz="2800">
                <a:solidFill>
                  <a:srgbClr val="C00000"/>
                </a:solidFill>
              </a:rPr>
              <a:t>1. Advertise your business on Google </a:t>
            </a:r>
          </a:p>
          <a:p>
            <a:r>
              <a:rPr kumimoji="0" lang="en-AU" sz="2800">
                <a:solidFill>
                  <a:srgbClr val="C00000"/>
                </a:solidFill>
              </a:rPr>
              <a:t/>
            </a:r>
            <a:br>
              <a:rPr kumimoji="0" lang="en-AU" sz="2800">
                <a:solidFill>
                  <a:srgbClr val="C00000"/>
                </a:solidFill>
              </a:rPr>
            </a:br>
            <a:r>
              <a:rPr kumimoji="0" lang="en-AU" sz="2800">
                <a:solidFill>
                  <a:srgbClr val="C00000"/>
                </a:solidFill>
              </a:rPr>
              <a:t>2. Get new customers with Google</a:t>
            </a:r>
          </a:p>
          <a:p>
            <a:endParaRPr kumimoji="0" lang="en-AU" sz="2800">
              <a:solidFill>
                <a:srgbClr val="C00000"/>
              </a:solidFill>
            </a:endParaRPr>
          </a:p>
          <a:p>
            <a:r>
              <a:rPr kumimoji="0" lang="en-AU" sz="2800">
                <a:solidFill>
                  <a:srgbClr val="C00000"/>
                </a:solidFill>
              </a:rPr>
              <a:t>3. Connect with new customers</a:t>
            </a:r>
          </a:p>
          <a:p>
            <a:endParaRPr kumimoji="0" lang="en-AU" sz="2800">
              <a:solidFill>
                <a:srgbClr val="C00000"/>
              </a:solidFill>
            </a:endParaRPr>
          </a:p>
          <a:p>
            <a:r>
              <a:rPr kumimoji="0" lang="en-AU" sz="2800">
                <a:solidFill>
                  <a:srgbClr val="C00000"/>
                </a:solidFill>
              </a:rPr>
              <a:t>4. Attract more customers</a:t>
            </a:r>
          </a:p>
          <a:p>
            <a:endParaRPr kumimoji="0" lang="en-AU" sz="2800">
              <a:solidFill>
                <a:srgbClr val="C00000"/>
              </a:solidFill>
            </a:endParaRPr>
          </a:p>
          <a:p>
            <a:r>
              <a:rPr kumimoji="0" lang="en-AU" sz="2800">
                <a:solidFill>
                  <a:srgbClr val="C00000"/>
                </a:solidFill>
              </a:rPr>
              <a:t>5. Reach new customers</a:t>
            </a:r>
          </a:p>
          <a:p>
            <a:endParaRPr kumimoji="0" lang="en-US" sz="2800">
              <a:solidFill>
                <a:srgbClr val="C00000"/>
              </a:solidFill>
            </a:endParaRPr>
          </a:p>
        </p:txBody>
      </p:sp>
      <p:sp>
        <p:nvSpPr>
          <p:cNvPr id="7" name="Rectangle 6"/>
          <p:cNvSpPr/>
          <p:nvPr/>
        </p:nvSpPr>
        <p:spPr>
          <a:xfrm>
            <a:off x="431800" y="2176463"/>
            <a:ext cx="4132263" cy="371475"/>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US" sz="1800"/>
          </a:p>
        </p:txBody>
      </p:sp>
      <p:sp>
        <p:nvSpPr>
          <p:cNvPr id="8" name="Rectangle 7"/>
          <p:cNvSpPr/>
          <p:nvPr/>
        </p:nvSpPr>
        <p:spPr>
          <a:xfrm>
            <a:off x="4572000" y="6248400"/>
            <a:ext cx="4267200" cy="4572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solidFill>
                  <a:schemeClr val="tx1"/>
                </a:solidFill>
              </a:rPr>
              <a:t>Slides adapted from Dan Russell at Google</a:t>
            </a:r>
            <a:endParaRPr lang="en-US" dirty="0">
              <a:solidFill>
                <a:schemeClr val="tx1"/>
              </a:solidFill>
            </a:endParaRPr>
          </a:p>
        </p:txBody>
      </p:sp>
    </p:spTree>
    <p:extLst>
      <p:ext uri="{BB962C8B-B14F-4D97-AF65-F5344CB8AC3E}">
        <p14:creationId xmlns:p14="http://schemas.microsoft.com/office/powerpoint/2010/main" val="249273190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wipe(left)">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xit" presetSubtype="0" fill="hold" grpId="1" nodeType="clickEffect">
                                  <p:stCondLst>
                                    <p:cond delay="0"/>
                                  </p:stCondLst>
                                  <p:childTnLst>
                                    <p:animEffect transition="out" filter="fade">
                                      <p:cBhvr>
                                        <p:cTn id="11" dur="500"/>
                                        <p:tgtEl>
                                          <p:spTgt spid="7"/>
                                        </p:tgtEl>
                                      </p:cBhvr>
                                    </p:animEffect>
                                    <p:set>
                                      <p:cBhvr>
                                        <p:cTn id="12" dur="1" fill="hold">
                                          <p:stCondLst>
                                            <p:cond delay="499"/>
                                          </p:stCondLst>
                                        </p:cTn>
                                        <p:tgtEl>
                                          <p:spTgt spid="7"/>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grpId="0" nodeType="clickEffect">
                                  <p:stCondLst>
                                    <p:cond delay="0"/>
                                  </p:stCondLst>
                                  <p:childTnLst>
                                    <p:set>
                                      <p:cBhvr>
                                        <p:cTn id="16" dur="1" fill="hold">
                                          <p:stCondLst>
                                            <p:cond delay="0"/>
                                          </p:stCondLst>
                                        </p:cTn>
                                        <p:tgtEl>
                                          <p:spTgt spid="6"/>
                                        </p:tgtEl>
                                        <p:attrNameLst>
                                          <p:attrName>style.visibility</p:attrName>
                                        </p:attrNameLst>
                                      </p:cBhvr>
                                      <p:to>
                                        <p:strVal val="visible"/>
                                      </p:to>
                                    </p:set>
                                    <p:animEffect transition="in" filter="wipe(left)">
                                      <p:cBhvr>
                                        <p:cTn id="1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P spid="7" grpId="0" animBg="1"/>
      <p:bldP spid="7" grpId="1"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5" name="Rectangle 2"/>
          <p:cNvSpPr>
            <a:spLocks noGrp="1"/>
          </p:cNvSpPr>
          <p:nvPr>
            <p:ph type="title" idx="4294967295"/>
          </p:nvPr>
        </p:nvSpPr>
        <p:spPr/>
        <p:txBody>
          <a:bodyPr/>
          <a:lstStyle/>
          <a:p>
            <a:r>
              <a:rPr lang="en-US" sz="4000" smtClean="0">
                <a:latin typeface="Calibri" pitchFamily="34" charset="0"/>
              </a:rPr>
              <a:t>N = 1.5M</a:t>
            </a:r>
          </a:p>
        </p:txBody>
      </p:sp>
      <p:graphicFrame>
        <p:nvGraphicFramePr>
          <p:cNvPr id="5" name="Content Placeholder 4"/>
          <p:cNvGraphicFramePr>
            <a:graphicFrameLocks noGrp="1"/>
          </p:cNvGraphicFramePr>
          <p:nvPr>
            <p:ph idx="4294967295"/>
          </p:nvPr>
        </p:nvGraphicFramePr>
        <p:xfrm>
          <a:off x="609600" y="1295400"/>
          <a:ext cx="8077200" cy="4525965"/>
        </p:xfrm>
        <a:graphic>
          <a:graphicData uri="http://schemas.openxmlformats.org/drawingml/2006/table">
            <a:tbl>
              <a:tblPr/>
              <a:tblGrid>
                <a:gridCol w="4038600"/>
                <a:gridCol w="4038600"/>
              </a:tblGrid>
              <a:tr h="954088">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800" b="0" i="0" u="none" strike="noStrike" cap="none" normalizeH="0" baseline="0" dirty="0" smtClean="0">
                          <a:ln>
                            <a:noFill/>
                          </a:ln>
                          <a:solidFill>
                            <a:srgbClr val="404040"/>
                          </a:solidFill>
                          <a:effectLst/>
                          <a:latin typeface="Calibri" pitchFamily="34" charset="0"/>
                          <a:cs typeface="Times New Roman" pitchFamily="18" charset="0"/>
                        </a:rPr>
                        <a:t>Advertise your business on Google</a:t>
                      </a:r>
                      <a:endParaRPr kumimoji="0" lang="en-US" sz="3000" b="0" i="0" u="none" strike="noStrike" cap="none" normalizeH="0" baseline="0" dirty="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800" b="0" i="0" u="none" strike="noStrike" cap="none" normalizeH="0" baseline="0" smtClean="0">
                          <a:ln>
                            <a:noFill/>
                          </a:ln>
                          <a:solidFill>
                            <a:srgbClr val="404040"/>
                          </a:solidFill>
                          <a:effectLst/>
                          <a:latin typeface="Calibri" pitchFamily="34" charset="0"/>
                          <a:cs typeface="Times New Roman" pitchFamily="18" charset="0"/>
                        </a:rPr>
                        <a:t> 0.0% (original)</a:t>
                      </a:r>
                      <a:endParaRPr kumimoji="0" lang="en-US" sz="30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54088">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800" b="0" i="0" u="none" strike="noStrike" cap="none" normalizeH="0" baseline="0" dirty="0" smtClean="0">
                          <a:ln>
                            <a:noFill/>
                          </a:ln>
                          <a:solidFill>
                            <a:srgbClr val="404040"/>
                          </a:solidFill>
                          <a:effectLst/>
                          <a:latin typeface="Calibri" pitchFamily="34" charset="0"/>
                          <a:cs typeface="Times New Roman" pitchFamily="18" charset="0"/>
                        </a:rPr>
                        <a:t>Get new customers with Google</a:t>
                      </a:r>
                      <a:endParaRPr kumimoji="0" lang="en-US" sz="3000" b="0" i="0" u="none" strike="noStrike" cap="none" normalizeH="0" baseline="0" dirty="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800" b="1" i="0" u="none" strike="noStrike" cap="none" normalizeH="0" baseline="0" smtClean="0">
                          <a:ln>
                            <a:noFill/>
                          </a:ln>
                          <a:solidFill>
                            <a:srgbClr val="FF0000"/>
                          </a:solidFill>
                          <a:effectLst/>
                          <a:latin typeface="Calibri" pitchFamily="34" charset="0"/>
                          <a:cs typeface="Times New Roman" pitchFamily="18" charset="0"/>
                        </a:rPr>
                        <a:t>-0.37%</a:t>
                      </a:r>
                      <a:endParaRPr kumimoji="0" lang="en-US" sz="30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54088">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800" b="0" i="0" u="none" strike="noStrike" cap="none" normalizeH="0" baseline="0" smtClean="0">
                          <a:ln>
                            <a:noFill/>
                          </a:ln>
                          <a:solidFill>
                            <a:srgbClr val="404040"/>
                          </a:solidFill>
                          <a:effectLst/>
                          <a:latin typeface="Calibri" pitchFamily="34" charset="0"/>
                          <a:cs typeface="Times New Roman" pitchFamily="18" charset="0"/>
                        </a:rPr>
                        <a:t>Connect with new customers</a:t>
                      </a:r>
                      <a:endParaRPr kumimoji="0" lang="en-US" sz="30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800" b="1" i="0" u="none" strike="noStrike" cap="none" normalizeH="0" baseline="0" smtClean="0">
                          <a:ln>
                            <a:noFill/>
                          </a:ln>
                          <a:solidFill>
                            <a:srgbClr val="008000"/>
                          </a:solidFill>
                          <a:effectLst/>
                          <a:latin typeface="Calibri" pitchFamily="34" charset="0"/>
                          <a:cs typeface="Times New Roman" pitchFamily="18" charset="0"/>
                        </a:rPr>
                        <a:t>+0.55%</a:t>
                      </a:r>
                      <a:endParaRPr kumimoji="0" lang="en-US" sz="30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09613">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800" b="0" i="0" u="none" strike="noStrike" cap="none" normalizeH="0" baseline="0" smtClean="0">
                          <a:ln>
                            <a:noFill/>
                          </a:ln>
                          <a:solidFill>
                            <a:srgbClr val="404040"/>
                          </a:solidFill>
                          <a:effectLst/>
                          <a:latin typeface="Calibri" pitchFamily="34" charset="0"/>
                          <a:cs typeface="Times New Roman" pitchFamily="18" charset="0"/>
                        </a:rPr>
                        <a:t>Attract more customers</a:t>
                      </a:r>
                      <a:endParaRPr kumimoji="0" lang="en-US" sz="30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800" b="1" i="0" u="none" strike="noStrike" cap="none" normalizeH="0" baseline="0" smtClean="0">
                          <a:ln>
                            <a:noFill/>
                          </a:ln>
                          <a:solidFill>
                            <a:srgbClr val="008000"/>
                          </a:solidFill>
                          <a:effectLst/>
                          <a:latin typeface="Calibri" pitchFamily="34" charset="0"/>
                          <a:cs typeface="Times New Roman" pitchFamily="18" charset="0"/>
                        </a:rPr>
                        <a:t>+0.67%</a:t>
                      </a:r>
                      <a:endParaRPr kumimoji="0" lang="en-US" sz="30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954088">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800" b="0" i="0" u="none" strike="noStrike" cap="none" normalizeH="0" baseline="0" smtClean="0">
                          <a:ln>
                            <a:noFill/>
                          </a:ln>
                          <a:solidFill>
                            <a:srgbClr val="404040"/>
                          </a:solidFill>
                          <a:effectLst/>
                          <a:latin typeface="Calibri" pitchFamily="34" charset="0"/>
                          <a:cs typeface="Times New Roman" pitchFamily="18" charset="0"/>
                        </a:rPr>
                        <a:t>Reach new customers on Google</a:t>
                      </a:r>
                      <a:endParaRPr kumimoji="0" lang="en-US" sz="30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800" b="1" i="0" u="none" strike="noStrike" cap="none" normalizeH="0" baseline="0" smtClean="0">
                          <a:ln>
                            <a:noFill/>
                          </a:ln>
                          <a:solidFill>
                            <a:srgbClr val="008000"/>
                          </a:solidFill>
                          <a:effectLst/>
                          <a:latin typeface="Calibri" pitchFamily="34" charset="0"/>
                          <a:cs typeface="Times New Roman" pitchFamily="18" charset="0"/>
                        </a:rPr>
                        <a:t>+0.75%</a:t>
                      </a:r>
                      <a:endParaRPr kumimoji="0" lang="en-US" sz="30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spTree>
    <p:extLst>
      <p:ext uri="{BB962C8B-B14F-4D97-AF65-F5344CB8AC3E}">
        <p14:creationId xmlns:p14="http://schemas.microsoft.com/office/powerpoint/2010/main" val="409403051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29" name="Rectangle 2"/>
          <p:cNvSpPr>
            <a:spLocks noGrp="1"/>
          </p:cNvSpPr>
          <p:nvPr>
            <p:ph type="title" idx="4294967295"/>
          </p:nvPr>
        </p:nvSpPr>
        <p:spPr/>
        <p:txBody>
          <a:bodyPr/>
          <a:lstStyle/>
          <a:p>
            <a:r>
              <a:rPr lang="en-US" sz="3600" smtClean="0">
                <a:latin typeface="Calibri" pitchFamily="34" charset="0"/>
              </a:rPr>
              <a:t>Six Variations on a Text Label</a:t>
            </a:r>
            <a:br>
              <a:rPr lang="en-US" sz="3600" smtClean="0">
                <a:latin typeface="Calibri" pitchFamily="34" charset="0"/>
              </a:rPr>
            </a:br>
            <a:r>
              <a:rPr lang="en-US" sz="3600" smtClean="0">
                <a:latin typeface="Calibri" pitchFamily="34" charset="0"/>
              </a:rPr>
              <a:t>n=100k trials / variation, t = 1 week</a:t>
            </a:r>
          </a:p>
        </p:txBody>
      </p:sp>
      <p:graphicFrame>
        <p:nvGraphicFramePr>
          <p:cNvPr id="6" name="Content Placeholder 4"/>
          <p:cNvGraphicFramePr>
            <a:graphicFrameLocks noGrp="1"/>
          </p:cNvGraphicFramePr>
          <p:nvPr/>
        </p:nvGraphicFramePr>
        <p:xfrm>
          <a:off x="3106738" y="1554163"/>
          <a:ext cx="4513262" cy="4187828"/>
        </p:xfrm>
        <a:graphic>
          <a:graphicData uri="http://schemas.openxmlformats.org/drawingml/2006/table">
            <a:tbl>
              <a:tblPr/>
              <a:tblGrid>
                <a:gridCol w="2257425"/>
                <a:gridCol w="2255837"/>
              </a:tblGrid>
              <a:tr h="687388">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200" b="0" i="0" u="none" strike="noStrike" cap="none" normalizeH="0" baseline="0" smtClean="0">
                          <a:ln>
                            <a:noFill/>
                          </a:ln>
                          <a:solidFill>
                            <a:srgbClr val="404040"/>
                          </a:solidFill>
                          <a:effectLst/>
                          <a:latin typeface="Calibri" pitchFamily="34" charset="0"/>
                          <a:cs typeface="Times New Roman" pitchFamily="18" charset="0"/>
                        </a:rPr>
                        <a:t>Sign up now</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just" defTabSz="914400" rtl="0" eaLnBrk="1" fontAlgn="base" latinLnBrk="0" hangingPunct="1">
                        <a:lnSpc>
                          <a:spcPct val="100000"/>
                        </a:lnSpc>
                        <a:spcBef>
                          <a:spcPct val="0"/>
                        </a:spcBef>
                        <a:spcAft>
                          <a:spcPts val="600"/>
                        </a:spcAft>
                        <a:buClrTx/>
                        <a:buSzTx/>
                        <a:buFontTx/>
                        <a:buNone/>
                        <a:tabLst/>
                      </a:pPr>
                      <a:r>
                        <a:rPr kumimoji="0" lang="en-US" sz="2200" b="0" i="0" u="none" strike="noStrike" cap="none" normalizeH="0" baseline="0" smtClean="0">
                          <a:ln>
                            <a:noFill/>
                          </a:ln>
                          <a:solidFill>
                            <a:srgbClr val="404040"/>
                          </a:solidFill>
                          <a:effectLst/>
                          <a:latin typeface="Calibri" pitchFamily="34" charset="0"/>
                          <a:cs typeface="Times New Roman" pitchFamily="18" charset="0"/>
                        </a:rPr>
                        <a:t> 0.0% (original)</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388">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200" b="0" i="0" u="none" strike="noStrike" cap="none" normalizeH="0" baseline="0" smtClean="0">
                          <a:ln>
                            <a:noFill/>
                          </a:ln>
                          <a:solidFill>
                            <a:srgbClr val="404040"/>
                          </a:solidFill>
                          <a:effectLst/>
                          <a:latin typeface="Calibri" pitchFamily="34" charset="0"/>
                          <a:cs typeface="Times New Roman" pitchFamily="18" charset="0"/>
                        </a:rPr>
                        <a:t>Begin</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just" defTabSz="914400" rtl="0" eaLnBrk="1" fontAlgn="base" latinLnBrk="0" hangingPunct="1">
                        <a:lnSpc>
                          <a:spcPct val="100000"/>
                        </a:lnSpc>
                        <a:spcBef>
                          <a:spcPct val="0"/>
                        </a:spcBef>
                        <a:spcAft>
                          <a:spcPts val="600"/>
                        </a:spcAft>
                        <a:buClrTx/>
                        <a:buSzTx/>
                        <a:buFontTx/>
                        <a:buNone/>
                        <a:tabLst/>
                      </a:pPr>
                      <a:r>
                        <a:rPr kumimoji="0" lang="en-US" sz="2200" b="1" i="0" u="none" strike="noStrike" cap="none" normalizeH="0" baseline="0" smtClean="0">
                          <a:ln>
                            <a:noFill/>
                          </a:ln>
                          <a:solidFill>
                            <a:srgbClr val="008000"/>
                          </a:solidFill>
                          <a:effectLst/>
                          <a:latin typeface="Calibri" pitchFamily="34" charset="0"/>
                          <a:cs typeface="Times New Roman" pitchFamily="18" charset="0"/>
                        </a:rPr>
                        <a:t>+21.3%</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750888">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200" b="0" i="0" u="none" strike="noStrike" cap="none" normalizeH="0" baseline="0" smtClean="0">
                          <a:ln>
                            <a:noFill/>
                          </a:ln>
                          <a:solidFill>
                            <a:srgbClr val="404040"/>
                          </a:solidFill>
                          <a:effectLst/>
                          <a:latin typeface="Calibri" pitchFamily="34" charset="0"/>
                          <a:cs typeface="Times New Roman" pitchFamily="18" charset="0"/>
                        </a:rPr>
                        <a:t>Let’s get started</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just" defTabSz="914400" rtl="0" eaLnBrk="1" fontAlgn="base" latinLnBrk="0" hangingPunct="1">
                        <a:lnSpc>
                          <a:spcPct val="100000"/>
                        </a:lnSpc>
                        <a:spcBef>
                          <a:spcPct val="0"/>
                        </a:spcBef>
                        <a:spcAft>
                          <a:spcPts val="600"/>
                        </a:spcAft>
                        <a:buClrTx/>
                        <a:buSzTx/>
                        <a:buFontTx/>
                        <a:buNone/>
                        <a:tabLst/>
                      </a:pPr>
                      <a:r>
                        <a:rPr kumimoji="0" lang="en-US" sz="2200" b="1" i="0" u="none" strike="noStrike" cap="none" normalizeH="0" baseline="0" smtClean="0">
                          <a:ln>
                            <a:noFill/>
                          </a:ln>
                          <a:solidFill>
                            <a:srgbClr val="008000"/>
                          </a:solidFill>
                          <a:effectLst/>
                          <a:latin typeface="Calibri" pitchFamily="34" charset="0"/>
                          <a:cs typeface="Times New Roman" pitchFamily="18" charset="0"/>
                        </a:rPr>
                        <a:t>+14.9%</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388">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200" b="0" i="0" u="none" strike="noStrike" cap="none" normalizeH="0" baseline="0" smtClean="0">
                          <a:ln>
                            <a:noFill/>
                          </a:ln>
                          <a:solidFill>
                            <a:srgbClr val="404040"/>
                          </a:solidFill>
                          <a:effectLst/>
                          <a:latin typeface="Calibri" pitchFamily="34" charset="0"/>
                          <a:cs typeface="Times New Roman" pitchFamily="18" charset="0"/>
                        </a:rPr>
                        <a:t>Click to start</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just" defTabSz="914400" rtl="0" eaLnBrk="1" fontAlgn="base" latinLnBrk="0" hangingPunct="1">
                        <a:lnSpc>
                          <a:spcPct val="100000"/>
                        </a:lnSpc>
                        <a:spcBef>
                          <a:spcPct val="0"/>
                        </a:spcBef>
                        <a:spcAft>
                          <a:spcPts val="600"/>
                        </a:spcAft>
                        <a:buClrTx/>
                        <a:buSzTx/>
                        <a:buFontTx/>
                        <a:buNone/>
                        <a:tabLst/>
                      </a:pPr>
                      <a:r>
                        <a:rPr kumimoji="0" lang="en-US" sz="2200" b="1" i="0" u="none" strike="noStrike" cap="none" normalizeH="0" baseline="0" smtClean="0">
                          <a:ln>
                            <a:noFill/>
                          </a:ln>
                          <a:solidFill>
                            <a:srgbClr val="008000"/>
                          </a:solidFill>
                          <a:effectLst/>
                          <a:latin typeface="Calibri" pitchFamily="34" charset="0"/>
                          <a:cs typeface="Times New Roman" pitchFamily="18" charset="0"/>
                        </a:rPr>
                        <a:t>+23.7%</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388">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200" b="0" i="0" u="none" strike="noStrike" cap="none" normalizeH="0" baseline="0" smtClean="0">
                          <a:ln>
                            <a:noFill/>
                          </a:ln>
                          <a:solidFill>
                            <a:srgbClr val="404040"/>
                          </a:solidFill>
                          <a:effectLst/>
                          <a:latin typeface="Calibri" pitchFamily="34" charset="0"/>
                          <a:cs typeface="Times New Roman" pitchFamily="18" charset="0"/>
                        </a:rPr>
                        <a:t>Start now</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just" defTabSz="914400" rtl="0" eaLnBrk="1" fontAlgn="base" latinLnBrk="0" hangingPunct="1">
                        <a:lnSpc>
                          <a:spcPct val="100000"/>
                        </a:lnSpc>
                        <a:spcBef>
                          <a:spcPct val="0"/>
                        </a:spcBef>
                        <a:spcAft>
                          <a:spcPts val="600"/>
                        </a:spcAft>
                        <a:buClrTx/>
                        <a:buSzTx/>
                        <a:buFontTx/>
                        <a:buNone/>
                        <a:tabLst/>
                      </a:pPr>
                      <a:r>
                        <a:rPr kumimoji="0" lang="en-US" sz="2200" b="1" i="0" u="none" strike="noStrike" cap="none" normalizeH="0" baseline="0" smtClean="0">
                          <a:ln>
                            <a:noFill/>
                          </a:ln>
                          <a:solidFill>
                            <a:srgbClr val="008000"/>
                          </a:solidFill>
                          <a:effectLst/>
                          <a:latin typeface="Calibri" pitchFamily="34" charset="0"/>
                          <a:cs typeface="Times New Roman" pitchFamily="18" charset="0"/>
                        </a:rPr>
                        <a:t>+15.4%</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r h="687388">
                <a:tc>
                  <a:txBody>
                    <a:bodyPr/>
                    <a:lstStyle/>
                    <a:p>
                      <a:pPr marL="63500" marR="0" lvl="0" indent="0" algn="l" defTabSz="914400" rtl="0" eaLnBrk="1" fontAlgn="base" latinLnBrk="0" hangingPunct="1">
                        <a:lnSpc>
                          <a:spcPct val="100000"/>
                        </a:lnSpc>
                        <a:spcBef>
                          <a:spcPct val="0"/>
                        </a:spcBef>
                        <a:spcAft>
                          <a:spcPts val="600"/>
                        </a:spcAft>
                        <a:buClrTx/>
                        <a:buSzTx/>
                        <a:buFontTx/>
                        <a:buNone/>
                        <a:tabLst/>
                      </a:pPr>
                      <a:r>
                        <a:rPr kumimoji="0" lang="en-US" sz="2200" b="0" i="0" u="none" strike="noStrike" cap="none" normalizeH="0" baseline="0" smtClean="0">
                          <a:ln>
                            <a:noFill/>
                          </a:ln>
                          <a:solidFill>
                            <a:srgbClr val="404040"/>
                          </a:solidFill>
                          <a:effectLst/>
                          <a:latin typeface="Calibri" pitchFamily="34" charset="0"/>
                          <a:cs typeface="Times New Roman" pitchFamily="18" charset="0"/>
                        </a:rPr>
                        <a:t>Click to begin</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c>
                  <a:txBody>
                    <a:bodyPr/>
                    <a:lstStyle/>
                    <a:p>
                      <a:pPr marL="63500" marR="0" lvl="0" indent="0" algn="just" defTabSz="914400" rtl="0" eaLnBrk="1" fontAlgn="base" latinLnBrk="0" hangingPunct="1">
                        <a:lnSpc>
                          <a:spcPct val="100000"/>
                        </a:lnSpc>
                        <a:spcBef>
                          <a:spcPct val="0"/>
                        </a:spcBef>
                        <a:spcAft>
                          <a:spcPts val="600"/>
                        </a:spcAft>
                        <a:buClrTx/>
                        <a:buSzTx/>
                        <a:buFontTx/>
                        <a:buNone/>
                        <a:tabLst/>
                      </a:pPr>
                      <a:r>
                        <a:rPr kumimoji="0" lang="en-US" sz="2200" b="1" i="0" u="none" strike="noStrike" cap="none" normalizeH="0" baseline="0" smtClean="0">
                          <a:ln>
                            <a:noFill/>
                          </a:ln>
                          <a:solidFill>
                            <a:srgbClr val="008000"/>
                          </a:solidFill>
                          <a:effectLst/>
                          <a:latin typeface="Calibri" pitchFamily="34" charset="0"/>
                          <a:cs typeface="Times New Roman" pitchFamily="18" charset="0"/>
                        </a:rPr>
                        <a:t>+24.4%</a:t>
                      </a:r>
                      <a:endParaRPr kumimoji="0" lang="en-US" sz="2600" b="0" i="0" u="none" strike="noStrike" cap="none" normalizeH="0" baseline="0" smtClean="0">
                        <a:ln>
                          <a:noFill/>
                        </a:ln>
                        <a:solidFill>
                          <a:srgbClr val="404040"/>
                        </a:solidFill>
                        <a:effectLst/>
                        <a:latin typeface="Calibri" pitchFamily="34" charset="0"/>
                        <a:cs typeface="Times New Roman" pitchFamily="18" charset="0"/>
                      </a:endParaRPr>
                    </a:p>
                  </a:txBody>
                  <a:tcPr marL="68580" marR="68580" marT="0" marB="0" horzOverflow="overflow">
                    <a:lnL w="12700" cap="flat" cmpd="sng" algn="ctr">
                      <a:solidFill>
                        <a:srgbClr val="000000"/>
                      </a:solidFill>
                      <a:prstDash val="solid"/>
                      <a:round/>
                      <a:headEnd type="none" w="med" len="med"/>
                      <a:tailEnd type="none" w="med" len="med"/>
                    </a:lnL>
                    <a:lnR w="12700" cap="flat" cmpd="sng" algn="ctr">
                      <a:solidFill>
                        <a:srgbClr val="000000"/>
                      </a:solidFill>
                      <a:prstDash val="solid"/>
                      <a:round/>
                      <a:headEnd type="none" w="med" len="med"/>
                      <a:tailEnd type="none" w="med" len="med"/>
                    </a:lnR>
                    <a:lnT w="12700" cap="flat" cmpd="sng" algn="ctr">
                      <a:solidFill>
                        <a:srgbClr val="000000"/>
                      </a:solidFill>
                      <a:prstDash val="solid"/>
                      <a:round/>
                      <a:headEnd type="none" w="med" len="med"/>
                      <a:tailEnd type="none" w="med" len="med"/>
                    </a:lnT>
                    <a:lnB w="12700" cap="flat" cmpd="sng" algn="ctr">
                      <a:solidFill>
                        <a:srgbClr val="000000"/>
                      </a:solidFill>
                      <a:prstDash val="solid"/>
                      <a:round/>
                      <a:headEnd type="none" w="med" len="med"/>
                      <a:tailEnd type="none" w="med" len="med"/>
                    </a:lnB>
                    <a:lnTlToBr>
                      <a:noFill/>
                    </a:lnTlToBr>
                    <a:lnBlToTr>
                      <a:noFill/>
                    </a:lnBlToTr>
                    <a:noFill/>
                  </a:tcPr>
                </a:tc>
              </a:tr>
            </a:tbl>
          </a:graphicData>
        </a:graphic>
      </p:graphicFrame>
      <p:pic>
        <p:nvPicPr>
          <p:cNvPr id="48153" name="Picture 2" descr="variant-buttons"/>
          <p:cNvPicPr>
            <a:picLocks noChangeAspect="1" noChangeArrowheads="1"/>
          </p:cNvPicPr>
          <p:nvPr/>
        </p:nvPicPr>
        <p:blipFill>
          <a:blip r:embed="rId2"/>
          <a:srcRect/>
          <a:stretch>
            <a:fillRect/>
          </a:stretch>
        </p:blipFill>
        <p:spPr bwMode="auto">
          <a:xfrm>
            <a:off x="1395413" y="1552575"/>
            <a:ext cx="3956050" cy="4162425"/>
          </a:xfrm>
          <a:prstGeom prst="rect">
            <a:avLst/>
          </a:prstGeom>
          <a:noFill/>
          <a:ln w="9525">
            <a:noFill/>
            <a:miter lim="800000"/>
            <a:headEnd/>
            <a:tailEnd/>
          </a:ln>
        </p:spPr>
      </p:pic>
    </p:spTree>
    <p:extLst>
      <p:ext uri="{BB962C8B-B14F-4D97-AF65-F5344CB8AC3E}">
        <p14:creationId xmlns:p14="http://schemas.microsoft.com/office/powerpoint/2010/main" val="257707202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1"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up)">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89" name="Rectangle 2"/>
          <p:cNvSpPr>
            <a:spLocks noGrp="1"/>
          </p:cNvSpPr>
          <p:nvPr>
            <p:ph type="title" idx="4294967295"/>
          </p:nvPr>
        </p:nvSpPr>
        <p:spPr/>
        <p:txBody>
          <a:bodyPr/>
          <a:lstStyle/>
          <a:p>
            <a:r>
              <a:rPr lang="en-US" sz="4000" dirty="0" smtClean="0">
                <a:latin typeface="Calibri" pitchFamily="34" charset="0"/>
              </a:rPr>
              <a:t>Big Data Changes UX Evaluation</a:t>
            </a:r>
          </a:p>
        </p:txBody>
      </p:sp>
      <p:sp>
        <p:nvSpPr>
          <p:cNvPr id="37890" name="Rectangle 3"/>
          <p:cNvSpPr>
            <a:spLocks noGrp="1"/>
          </p:cNvSpPr>
          <p:nvPr>
            <p:ph type="body" idx="4294967295"/>
          </p:nvPr>
        </p:nvSpPr>
        <p:spPr/>
        <p:txBody>
          <a:bodyPr/>
          <a:lstStyle/>
          <a:p>
            <a:r>
              <a:rPr lang="en-US" sz="3000" dirty="0" smtClean="0"/>
              <a:t>UX </a:t>
            </a:r>
            <a:r>
              <a:rPr lang="en-US" sz="3000" dirty="0"/>
              <a:t>data used to be small in quantity, hard to collect, but easy to analyze</a:t>
            </a:r>
          </a:p>
          <a:p>
            <a:r>
              <a:rPr lang="en-US" sz="3000" dirty="0"/>
              <a:t>Now, with web-based apps, we can collect lots of data and run thousands of experiments </a:t>
            </a:r>
            <a:endParaRPr lang="en-US" sz="3000" dirty="0" smtClean="0"/>
          </a:p>
          <a:p>
            <a:pPr lvl="1"/>
            <a:endParaRPr lang="en-US" sz="2000" dirty="0"/>
          </a:p>
          <a:p>
            <a:pPr eaLnBrk="1" hangingPunct="1"/>
            <a:r>
              <a:rPr lang="en-US" sz="3000" dirty="0"/>
              <a:t>What happens when you change the background color of a UI?</a:t>
            </a:r>
          </a:p>
          <a:p>
            <a:pPr eaLnBrk="1" hangingPunct="1"/>
            <a:r>
              <a:rPr lang="en-US" sz="3000" dirty="0"/>
              <a:t>What is the influence of UI components? </a:t>
            </a:r>
          </a:p>
          <a:p>
            <a:pPr eaLnBrk="1" hangingPunct="1"/>
            <a:r>
              <a:rPr lang="en-US" sz="3000" dirty="0"/>
              <a:t>Which font style is best,  </a:t>
            </a:r>
            <a:r>
              <a:rPr lang="en-US" sz="3000" dirty="0">
                <a:solidFill>
                  <a:srgbClr val="254061"/>
                </a:solidFill>
                <a:latin typeface="Arial" charset="0"/>
              </a:rPr>
              <a:t>sans</a:t>
            </a:r>
            <a:r>
              <a:rPr lang="en-US" sz="3000" dirty="0">
                <a:latin typeface="Arial" charset="0"/>
              </a:rPr>
              <a:t> </a:t>
            </a:r>
            <a:r>
              <a:rPr lang="en-US" sz="3000" dirty="0"/>
              <a:t>vs.</a:t>
            </a:r>
            <a:r>
              <a:rPr lang="en-US" sz="3000" dirty="0">
                <a:latin typeface="Bell Gothic Std Light"/>
              </a:rPr>
              <a:t> </a:t>
            </a:r>
            <a:r>
              <a:rPr lang="en-US" sz="3000" dirty="0">
                <a:solidFill>
                  <a:srgbClr val="FF0000"/>
                </a:solidFill>
                <a:latin typeface="Times New Roman" pitchFamily="18" charset="0"/>
              </a:rPr>
              <a:t>serif</a:t>
            </a:r>
            <a:r>
              <a:rPr lang="en-US" sz="3000" dirty="0">
                <a:solidFill>
                  <a:srgbClr val="FF0000"/>
                </a:solidFill>
              </a:rPr>
              <a:t> </a:t>
            </a:r>
            <a:r>
              <a:rPr lang="en-US" sz="3000" dirty="0"/>
              <a:t>?</a:t>
            </a:r>
            <a:endParaRPr lang="en-US" sz="3000" dirty="0">
              <a:solidFill>
                <a:srgbClr val="4F6228"/>
              </a:solidFill>
              <a:latin typeface="Times New Roman" pitchFamily="18" charset="0"/>
            </a:endParaRPr>
          </a:p>
          <a:p>
            <a:endParaRPr lang="en-US" sz="3000" dirty="0"/>
          </a:p>
        </p:txBody>
      </p:sp>
    </p:spTree>
    <p:extLst>
      <p:ext uri="{BB962C8B-B14F-4D97-AF65-F5344CB8AC3E}">
        <p14:creationId xmlns:p14="http://schemas.microsoft.com/office/powerpoint/2010/main" val="405821660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3" name="Rectangle 2"/>
          <p:cNvSpPr>
            <a:spLocks noGrp="1"/>
          </p:cNvSpPr>
          <p:nvPr>
            <p:ph type="title" idx="4294967295"/>
          </p:nvPr>
        </p:nvSpPr>
        <p:spPr/>
        <p:txBody>
          <a:bodyPr/>
          <a:lstStyle/>
          <a:p>
            <a:r>
              <a:rPr lang="en-US" sz="3600" dirty="0" smtClean="0">
                <a:latin typeface="Calibri" pitchFamily="34" charset="0"/>
              </a:rPr>
              <a:t>Big Data Changes the Way We Think About Behavior</a:t>
            </a:r>
          </a:p>
        </p:txBody>
      </p:sp>
      <p:sp>
        <p:nvSpPr>
          <p:cNvPr id="38914" name="Rectangle 3"/>
          <p:cNvSpPr>
            <a:spLocks noGrp="1"/>
          </p:cNvSpPr>
          <p:nvPr>
            <p:ph type="body" idx="4294967295"/>
          </p:nvPr>
        </p:nvSpPr>
        <p:spPr/>
        <p:txBody>
          <a:bodyPr/>
          <a:lstStyle/>
          <a:p>
            <a:pPr marL="571500" indent="-571500" eaLnBrk="1" hangingPunct="1">
              <a:lnSpc>
                <a:spcPct val="90000"/>
              </a:lnSpc>
              <a:buFont typeface="Calibri" pitchFamily="34" charset="0"/>
              <a:buAutoNum type="arabicPeriod"/>
            </a:pPr>
            <a:r>
              <a:rPr lang="en-US" sz="3000" dirty="0" smtClean="0">
                <a:latin typeface="Calibri" pitchFamily="34" charset="0"/>
              </a:rPr>
              <a:t>The intuition of a design can often be wrong </a:t>
            </a:r>
          </a:p>
          <a:p>
            <a:pPr marL="571500" indent="-571500" eaLnBrk="1" hangingPunct="1">
              <a:lnSpc>
                <a:spcPct val="90000"/>
              </a:lnSpc>
              <a:buFont typeface="Calibri" pitchFamily="34" charset="0"/>
              <a:buAutoNum type="arabicPeriod"/>
            </a:pPr>
            <a:endParaRPr lang="en-US" sz="1600" dirty="0" smtClean="0">
              <a:latin typeface="Calibri" pitchFamily="34" charset="0"/>
            </a:endParaRPr>
          </a:p>
          <a:p>
            <a:pPr marL="571500" indent="-571500" eaLnBrk="1" hangingPunct="1">
              <a:lnSpc>
                <a:spcPct val="90000"/>
              </a:lnSpc>
              <a:buFont typeface="Calibri" pitchFamily="34" charset="0"/>
              <a:buAutoNum type="arabicPeriod"/>
            </a:pPr>
            <a:r>
              <a:rPr lang="en-US" sz="3000" dirty="0" smtClean="0">
                <a:latin typeface="Calibri" pitchFamily="34" charset="0"/>
              </a:rPr>
              <a:t>Very small changes in UI (trivial ones!) can have massive effects on use </a:t>
            </a:r>
            <a:br>
              <a:rPr lang="en-US" sz="3000" dirty="0" smtClean="0">
                <a:latin typeface="Calibri" pitchFamily="34" charset="0"/>
              </a:rPr>
            </a:br>
            <a:endParaRPr lang="en-US" sz="1600" dirty="0" smtClean="0">
              <a:latin typeface="Calibri" pitchFamily="34" charset="0"/>
            </a:endParaRPr>
          </a:p>
          <a:p>
            <a:pPr marL="571500" indent="-571500" eaLnBrk="1" hangingPunct="1">
              <a:lnSpc>
                <a:spcPct val="90000"/>
              </a:lnSpc>
              <a:buFont typeface="Calibri" pitchFamily="34" charset="0"/>
              <a:buAutoNum type="arabicPeriod"/>
            </a:pPr>
            <a:r>
              <a:rPr lang="en-US" sz="3000" dirty="0" smtClean="0">
                <a:latin typeface="Calibri" pitchFamily="34" charset="0"/>
              </a:rPr>
              <a:t>Constant feedback in a web-app world allows for fast iteration and evolution</a:t>
            </a:r>
            <a:br>
              <a:rPr lang="en-US" sz="3000" dirty="0" smtClean="0">
                <a:latin typeface="Calibri" pitchFamily="34" charset="0"/>
              </a:rPr>
            </a:br>
            <a:r>
              <a:rPr lang="en-US" sz="3000" dirty="0" smtClean="0">
                <a:latin typeface="Calibri" pitchFamily="34" charset="0"/>
              </a:rPr>
              <a:t>     </a:t>
            </a:r>
          </a:p>
        </p:txBody>
      </p:sp>
    </p:spTree>
    <p:extLst>
      <p:ext uri="{BB962C8B-B14F-4D97-AF65-F5344CB8AC3E}">
        <p14:creationId xmlns:p14="http://schemas.microsoft.com/office/powerpoint/2010/main" val="358076954"/>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6EC8CC3F-AE0B-46C2-A97D-BD1E968BA0B7}" type="slidenum">
              <a:rPr kumimoji="0" lang="en-US" sz="1200">
                <a:solidFill>
                  <a:schemeClr val="tx1">
                    <a:tint val="75000"/>
                  </a:schemeClr>
                </a:solidFill>
                <a:latin typeface="Bell Gothic Std Light" pitchFamily="34" charset="0"/>
              </a:rPr>
              <a:pPr algn="r" fontAlgn="auto">
                <a:spcBef>
                  <a:spcPts val="0"/>
                </a:spcBef>
                <a:spcAft>
                  <a:spcPts val="0"/>
                </a:spcAft>
                <a:defRPr/>
              </a:pPr>
              <a:t>79</a:t>
            </a:fld>
            <a:endParaRPr kumimoji="0" lang="en-US" sz="1200">
              <a:solidFill>
                <a:schemeClr val="tx1">
                  <a:tint val="75000"/>
                </a:schemeClr>
              </a:solidFill>
              <a:latin typeface="Bell Gothic Std Light" pitchFamily="34" charset="0"/>
            </a:endParaRPr>
          </a:p>
        </p:txBody>
      </p:sp>
      <p:pic>
        <p:nvPicPr>
          <p:cNvPr id="39938" name="Picture 2" descr="local_search_screenshot"/>
          <p:cNvPicPr>
            <a:picLocks noChangeAspect="1" noChangeArrowheads="1"/>
          </p:cNvPicPr>
          <p:nvPr/>
        </p:nvPicPr>
        <p:blipFill>
          <a:blip r:embed="rId3"/>
          <a:srcRect/>
          <a:stretch>
            <a:fillRect/>
          </a:stretch>
        </p:blipFill>
        <p:spPr bwMode="auto">
          <a:xfrm>
            <a:off x="0" y="0"/>
            <a:ext cx="9144000" cy="6867525"/>
          </a:xfrm>
          <a:prstGeom prst="rect">
            <a:avLst/>
          </a:prstGeom>
          <a:noFill/>
          <a:ln w="9525">
            <a:noFill/>
            <a:miter lim="800000"/>
            <a:headEnd/>
            <a:tailEnd/>
          </a:ln>
        </p:spPr>
      </p:pic>
    </p:spTree>
    <p:extLst>
      <p:ext uri="{BB962C8B-B14F-4D97-AF65-F5344CB8AC3E}">
        <p14:creationId xmlns:p14="http://schemas.microsoft.com/office/powerpoint/2010/main" val="77691574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16210"/>
            <a:ext cx="5638800" cy="7494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84351981"/>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Slide Number Placeholder 5"/>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85F281E9-2A6D-40B8-92B5-DFA68CA649C4}" type="slidenum">
              <a:rPr kumimoji="0" lang="en-US" sz="1200">
                <a:solidFill>
                  <a:schemeClr val="tx1">
                    <a:tint val="75000"/>
                  </a:schemeClr>
                </a:solidFill>
                <a:latin typeface="Bell Gothic Std Light" pitchFamily="34" charset="0"/>
              </a:rPr>
              <a:pPr algn="r" fontAlgn="auto">
                <a:spcBef>
                  <a:spcPts val="0"/>
                </a:spcBef>
                <a:spcAft>
                  <a:spcPts val="0"/>
                </a:spcAft>
                <a:defRPr/>
              </a:pPr>
              <a:t>80</a:t>
            </a:fld>
            <a:endParaRPr kumimoji="0" lang="en-US" sz="1200">
              <a:solidFill>
                <a:schemeClr val="tx1">
                  <a:tint val="75000"/>
                </a:schemeClr>
              </a:solidFill>
              <a:latin typeface="Bell Gothic Std Light" pitchFamily="34" charset="0"/>
            </a:endParaRPr>
          </a:p>
        </p:txBody>
      </p:sp>
      <p:sp>
        <p:nvSpPr>
          <p:cNvPr id="12291" name="Rectangle 2"/>
          <p:cNvSpPr>
            <a:spLocks noGrp="1" noChangeArrowheads="1"/>
          </p:cNvSpPr>
          <p:nvPr>
            <p:ph type="title" idx="4294967295"/>
          </p:nvPr>
        </p:nvSpPr>
        <p:spPr>
          <a:xfrm>
            <a:off x="0" y="0"/>
            <a:ext cx="9144000" cy="1066800"/>
          </a:xfr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cap="flat" algn="ctr">
            <a:solidFill>
              <a:schemeClr val="accent5">
                <a:shade val="95000"/>
                <a:satMod val="105000"/>
              </a:schemeClr>
            </a:solidFill>
          </a:ln>
          <a:effectLst>
            <a:outerShdw blurRad="40000" dist="20000" dir="5400000" rotWithShape="0">
              <a:srgbClr val="000000">
                <a:alpha val="38000"/>
              </a:srgbClr>
            </a:outerShdw>
          </a:effectLst>
        </p:spPr>
        <p:txBody>
          <a:bodyPr anchor="ctr">
            <a:normAutofit/>
          </a:bodyPr>
          <a:lstStyle/>
          <a:p>
            <a:pPr eaLnBrk="1" hangingPunct="1">
              <a:defRPr/>
            </a:pPr>
            <a:endParaRPr lang="en-US" sz="3200" b="0" smtClean="0">
              <a:latin typeface="Calibri" pitchFamily="34" charset="0"/>
            </a:endParaRPr>
          </a:p>
        </p:txBody>
      </p:sp>
      <p:sp>
        <p:nvSpPr>
          <p:cNvPr id="41987" name="Rectangle 3"/>
          <p:cNvSpPr>
            <a:spLocks noGrp="1" noChangeArrowheads="1"/>
          </p:cNvSpPr>
          <p:nvPr>
            <p:ph type="body" idx="4294967295"/>
          </p:nvPr>
        </p:nvSpPr>
        <p:spPr/>
        <p:txBody>
          <a:bodyPr/>
          <a:lstStyle/>
          <a:p>
            <a:pPr eaLnBrk="1" hangingPunct="1"/>
            <a:endParaRPr lang="en-US" sz="3000" smtClean="0">
              <a:latin typeface="Bell Gothic Std Light"/>
            </a:endParaRPr>
          </a:p>
        </p:txBody>
      </p:sp>
      <p:grpSp>
        <p:nvGrpSpPr>
          <p:cNvPr id="41988" name="Group 7"/>
          <p:cNvGrpSpPr>
            <a:grpSpLocks/>
          </p:cNvGrpSpPr>
          <p:nvPr/>
        </p:nvGrpSpPr>
        <p:grpSpPr bwMode="auto">
          <a:xfrm>
            <a:off x="0" y="0"/>
            <a:ext cx="9144000" cy="6859588"/>
            <a:chOff x="0" y="0"/>
            <a:chExt cx="5760" cy="4321"/>
          </a:xfrm>
        </p:grpSpPr>
        <p:pic>
          <p:nvPicPr>
            <p:cNvPr id="41992" name="Picture 5"/>
            <p:cNvPicPr>
              <a:picLocks noChangeAspect="1" noChangeArrowheads="1"/>
            </p:cNvPicPr>
            <p:nvPr/>
          </p:nvPicPr>
          <p:blipFill>
            <a:blip r:embed="rId3"/>
            <a:srcRect/>
            <a:stretch>
              <a:fillRect/>
            </a:stretch>
          </p:blipFill>
          <p:spPr bwMode="auto">
            <a:xfrm>
              <a:off x="0" y="0"/>
              <a:ext cx="5760" cy="4321"/>
            </a:xfrm>
            <a:prstGeom prst="rect">
              <a:avLst/>
            </a:prstGeom>
            <a:noFill/>
            <a:ln w="9525">
              <a:noFill/>
              <a:miter lim="800000"/>
              <a:headEnd/>
              <a:tailEnd/>
            </a:ln>
          </p:spPr>
        </p:pic>
        <p:sp>
          <p:nvSpPr>
            <p:cNvPr id="41993" name="Rectangle 6"/>
            <p:cNvSpPr>
              <a:spLocks noChangeArrowheads="1"/>
            </p:cNvSpPr>
            <p:nvPr/>
          </p:nvSpPr>
          <p:spPr bwMode="auto">
            <a:xfrm>
              <a:off x="2256" y="686"/>
              <a:ext cx="192" cy="96"/>
            </a:xfrm>
            <a:prstGeom prst="rect">
              <a:avLst/>
            </a:prstGeom>
            <a:solidFill>
              <a:schemeClr val="bg1"/>
            </a:solidFill>
            <a:ln w="9525">
              <a:noFill/>
              <a:miter lim="800000"/>
              <a:headEnd/>
              <a:tailEnd/>
            </a:ln>
          </p:spPr>
          <p:txBody>
            <a:bodyPr wrap="none" anchor="ctr"/>
            <a:lstStyle/>
            <a:p>
              <a:endParaRPr kumimoji="0" lang="en-US" sz="1800"/>
            </a:p>
          </p:txBody>
        </p:sp>
      </p:grpSp>
      <p:sp>
        <p:nvSpPr>
          <p:cNvPr id="29705" name="AutoShape 9"/>
          <p:cNvSpPr>
            <a:spLocks noChangeArrowheads="1"/>
          </p:cNvSpPr>
          <p:nvPr/>
        </p:nvSpPr>
        <p:spPr bwMode="auto">
          <a:xfrm>
            <a:off x="47625" y="990600"/>
            <a:ext cx="1143000" cy="609600"/>
          </a:xfrm>
          <a:prstGeom prst="roundRect">
            <a:avLst>
              <a:gd name="adj" fmla="val 16667"/>
            </a:avLst>
          </a:prstGeom>
          <a:noFill/>
          <a:ln w="76200">
            <a:solidFill>
              <a:srgbClr val="FF0000"/>
            </a:solidFill>
            <a:round/>
            <a:headEnd/>
            <a:tailEnd/>
          </a:ln>
        </p:spPr>
        <p:txBody>
          <a:bodyPr wrap="none" anchor="ctr"/>
          <a:lstStyle/>
          <a:p>
            <a:endParaRPr lang="en-US"/>
          </a:p>
        </p:txBody>
      </p:sp>
      <p:sp>
        <p:nvSpPr>
          <p:cNvPr id="29706" name="AutoShape 10"/>
          <p:cNvSpPr>
            <a:spLocks noChangeArrowheads="1"/>
          </p:cNvSpPr>
          <p:nvPr/>
        </p:nvSpPr>
        <p:spPr bwMode="auto">
          <a:xfrm>
            <a:off x="7315200" y="1524000"/>
            <a:ext cx="990600" cy="304800"/>
          </a:xfrm>
          <a:prstGeom prst="roundRect">
            <a:avLst>
              <a:gd name="adj" fmla="val 16667"/>
            </a:avLst>
          </a:prstGeom>
          <a:noFill/>
          <a:ln w="76200">
            <a:solidFill>
              <a:srgbClr val="FF0000"/>
            </a:solidFill>
            <a:round/>
            <a:headEnd/>
            <a:tailEnd/>
          </a:ln>
        </p:spPr>
        <p:txBody>
          <a:bodyPr wrap="none" anchor="ctr"/>
          <a:lstStyle/>
          <a:p>
            <a:endParaRPr lang="en-US"/>
          </a:p>
        </p:txBody>
      </p:sp>
      <p:sp>
        <p:nvSpPr>
          <p:cNvPr id="29707" name="AutoShape 11"/>
          <p:cNvSpPr>
            <a:spLocks noChangeArrowheads="1"/>
          </p:cNvSpPr>
          <p:nvPr/>
        </p:nvSpPr>
        <p:spPr bwMode="auto">
          <a:xfrm>
            <a:off x="0" y="1600200"/>
            <a:ext cx="2286000" cy="4800600"/>
          </a:xfrm>
          <a:prstGeom prst="roundRect">
            <a:avLst>
              <a:gd name="adj" fmla="val 16667"/>
            </a:avLst>
          </a:prstGeom>
          <a:noFill/>
          <a:ln w="76200">
            <a:solidFill>
              <a:srgbClr val="FF0000"/>
            </a:solidFill>
            <a:round/>
            <a:headEnd/>
            <a:tailEnd/>
          </a:ln>
        </p:spPr>
        <p:txBody>
          <a:bodyPr wrap="none" anchor="ctr"/>
          <a:lstStyle/>
          <a:p>
            <a:endParaRPr lang="en-US"/>
          </a:p>
        </p:txBody>
      </p:sp>
    </p:spTree>
    <p:extLst>
      <p:ext uri="{BB962C8B-B14F-4D97-AF65-F5344CB8AC3E}">
        <p14:creationId xmlns:p14="http://schemas.microsoft.com/office/powerpoint/2010/main" val="57482115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29707"/>
                                        </p:tgtEl>
                                        <p:attrNameLst>
                                          <p:attrName>style.visibility</p:attrName>
                                        </p:attrNameLst>
                                      </p:cBhvr>
                                      <p:to>
                                        <p:strVal val="visible"/>
                                      </p:to>
                                    </p:set>
                                    <p:animEffect transition="in" filter="dissolve">
                                      <p:cBhvr>
                                        <p:cTn id="7" dur="500"/>
                                        <p:tgtEl>
                                          <p:spTgt spid="29707"/>
                                        </p:tgtEl>
                                      </p:cBhvr>
                                    </p:animEffect>
                                  </p:childTnLst>
                                  <p:subTnLst>
                                    <p:set>
                                      <p:cBhvr override="childStyle">
                                        <p:cTn dur="1" fill="hold" display="0" masterRel="nextClick" afterEffect="1"/>
                                        <p:tgtEl>
                                          <p:spTgt spid="29707"/>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29705"/>
                                        </p:tgtEl>
                                        <p:attrNameLst>
                                          <p:attrName>style.visibility</p:attrName>
                                        </p:attrNameLst>
                                      </p:cBhvr>
                                      <p:to>
                                        <p:strVal val="visible"/>
                                      </p:to>
                                    </p:set>
                                    <p:animEffect transition="in" filter="dissolve">
                                      <p:cBhvr>
                                        <p:cTn id="12" dur="500"/>
                                        <p:tgtEl>
                                          <p:spTgt spid="29705"/>
                                        </p:tgtEl>
                                      </p:cBhvr>
                                    </p:animEffect>
                                  </p:childTnLst>
                                  <p:subTnLst>
                                    <p:set>
                                      <p:cBhvr override="childStyle">
                                        <p:cTn dur="1" fill="hold" display="0" masterRel="nextClick" afterEffect="1"/>
                                        <p:tgtEl>
                                          <p:spTgt spid="29705"/>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29706"/>
                                        </p:tgtEl>
                                        <p:attrNameLst>
                                          <p:attrName>style.visibility</p:attrName>
                                        </p:attrNameLst>
                                      </p:cBhvr>
                                      <p:to>
                                        <p:strVal val="visible"/>
                                      </p:to>
                                    </p:set>
                                    <p:animEffect transition="in" filter="dissolve">
                                      <p:cBhvr>
                                        <p:cTn id="17" dur="500"/>
                                        <p:tgtEl>
                                          <p:spTgt spid="2970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705" grpId="0" animBg="1"/>
      <p:bldP spid="29706" grpId="0" animBg="1"/>
      <p:bldP spid="29707"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Title 1"/>
          <p:cNvSpPr>
            <a:spLocks noGrp="1"/>
          </p:cNvSpPr>
          <p:nvPr>
            <p:ph type="title" idx="4294967295"/>
          </p:nvPr>
        </p:nvSpPr>
        <p:spPr>
          <a:xfrm>
            <a:off x="0" y="0"/>
            <a:ext cx="9144000" cy="1066800"/>
          </a:xfrm>
          <a:gradFill rotWithShape="1">
            <a:gsLst>
              <a:gs pos="0">
                <a:schemeClr val="accent5">
                  <a:tint val="50000"/>
                  <a:satMod val="300000"/>
                </a:schemeClr>
              </a:gs>
              <a:gs pos="35000">
                <a:schemeClr val="accent5">
                  <a:tint val="37000"/>
                  <a:satMod val="300000"/>
                </a:schemeClr>
              </a:gs>
              <a:gs pos="100000">
                <a:schemeClr val="accent5">
                  <a:tint val="15000"/>
                  <a:satMod val="350000"/>
                </a:schemeClr>
              </a:gs>
            </a:gsLst>
            <a:lin ang="16200000" scaled="1"/>
          </a:gradFill>
          <a:ln cap="flat" algn="ctr">
            <a:solidFill>
              <a:schemeClr val="accent5">
                <a:shade val="95000"/>
                <a:satMod val="105000"/>
              </a:schemeClr>
            </a:solidFill>
          </a:ln>
          <a:effectLst>
            <a:outerShdw blurRad="40000" dist="20000" dir="5400000" rotWithShape="0">
              <a:srgbClr val="000000">
                <a:alpha val="38000"/>
              </a:srgbClr>
            </a:outerShdw>
          </a:effectLst>
        </p:spPr>
        <p:txBody>
          <a:bodyPr anchor="ctr">
            <a:normAutofit/>
          </a:bodyPr>
          <a:lstStyle/>
          <a:p>
            <a:pPr eaLnBrk="1" hangingPunct="1">
              <a:defRPr/>
            </a:pPr>
            <a:endParaRPr lang="en-US" sz="3200" b="0" smtClean="0">
              <a:latin typeface="Calibri" pitchFamily="34" charset="0"/>
            </a:endParaRPr>
          </a:p>
        </p:txBody>
      </p:sp>
      <p:sp>
        <p:nvSpPr>
          <p:cNvPr id="44034" name="Content Placeholder 2"/>
          <p:cNvSpPr>
            <a:spLocks noGrp="1"/>
          </p:cNvSpPr>
          <p:nvPr>
            <p:ph idx="4294967295"/>
          </p:nvPr>
        </p:nvSpPr>
        <p:spPr/>
        <p:txBody>
          <a:bodyPr/>
          <a:lstStyle/>
          <a:p>
            <a:pPr eaLnBrk="1" hangingPunct="1"/>
            <a:endParaRPr lang="en-US" sz="3000" smtClean="0">
              <a:latin typeface="Bell Gothic Std Light"/>
            </a:endParaRPr>
          </a:p>
        </p:txBody>
      </p:sp>
      <p:sp>
        <p:nvSpPr>
          <p:cNvPr id="13316" name="Slide Number Placeholder 3"/>
          <p:cNvSpPr txBox="1">
            <a:spLocks noGrp="1"/>
          </p:cNvSpPr>
          <p:nvPr/>
        </p:nvSpPr>
        <p:spPr>
          <a:xfrm>
            <a:off x="6553200" y="6356350"/>
            <a:ext cx="2133600" cy="365125"/>
          </a:xfrm>
          <a:prstGeom prst="rect">
            <a:avLst/>
          </a:prstGeom>
          <a:noFill/>
        </p:spPr>
        <p:txBody>
          <a:bodyPr anchor="ctr"/>
          <a:lstStyle/>
          <a:p>
            <a:pPr algn="r" fontAlgn="auto">
              <a:spcBef>
                <a:spcPts val="0"/>
              </a:spcBef>
              <a:spcAft>
                <a:spcPts val="0"/>
              </a:spcAft>
              <a:defRPr/>
            </a:pPr>
            <a:fld id="{8A64C396-DE64-4B22-B39D-1B7FDCFF9794}" type="slidenum">
              <a:rPr kumimoji="0" lang="en-US" sz="1200">
                <a:solidFill>
                  <a:schemeClr val="tx1">
                    <a:tint val="75000"/>
                  </a:schemeClr>
                </a:solidFill>
                <a:latin typeface="Bell Gothic Std Light" pitchFamily="34" charset="0"/>
              </a:rPr>
              <a:pPr algn="r" fontAlgn="auto">
                <a:spcBef>
                  <a:spcPts val="0"/>
                </a:spcBef>
                <a:spcAft>
                  <a:spcPts val="0"/>
                </a:spcAft>
                <a:defRPr/>
              </a:pPr>
              <a:t>81</a:t>
            </a:fld>
            <a:endParaRPr kumimoji="0" lang="en-US" sz="1200">
              <a:solidFill>
                <a:schemeClr val="tx1">
                  <a:tint val="75000"/>
                </a:schemeClr>
              </a:solidFill>
              <a:latin typeface="Bell Gothic Std Light" pitchFamily="34" charset="0"/>
            </a:endParaRPr>
          </a:p>
        </p:txBody>
      </p:sp>
      <p:pic>
        <p:nvPicPr>
          <p:cNvPr id="44036" name="Picture 2"/>
          <p:cNvPicPr>
            <a:picLocks noChangeAspect="1" noChangeArrowheads="1"/>
          </p:cNvPicPr>
          <p:nvPr/>
        </p:nvPicPr>
        <p:blipFill>
          <a:blip r:embed="rId3"/>
          <a:srcRect/>
          <a:stretch>
            <a:fillRect/>
          </a:stretch>
        </p:blipFill>
        <p:spPr bwMode="auto">
          <a:xfrm>
            <a:off x="0" y="0"/>
            <a:ext cx="9144000" cy="6858000"/>
          </a:xfrm>
          <a:prstGeom prst="rect">
            <a:avLst/>
          </a:prstGeom>
          <a:noFill/>
          <a:ln w="9525">
            <a:noFill/>
            <a:miter lim="800000"/>
            <a:headEnd/>
            <a:tailEnd/>
          </a:ln>
        </p:spPr>
      </p:pic>
      <p:sp>
        <p:nvSpPr>
          <p:cNvPr id="31750" name="AutoShape 6"/>
          <p:cNvSpPr>
            <a:spLocks noChangeArrowheads="1"/>
          </p:cNvSpPr>
          <p:nvPr/>
        </p:nvSpPr>
        <p:spPr bwMode="auto">
          <a:xfrm>
            <a:off x="0" y="1600200"/>
            <a:ext cx="2590800" cy="5257800"/>
          </a:xfrm>
          <a:prstGeom prst="roundRect">
            <a:avLst>
              <a:gd name="adj" fmla="val 16667"/>
            </a:avLst>
          </a:prstGeom>
          <a:noFill/>
          <a:ln w="76200">
            <a:solidFill>
              <a:srgbClr val="FF0000"/>
            </a:solidFill>
            <a:round/>
            <a:headEnd/>
            <a:tailEnd/>
          </a:ln>
        </p:spPr>
        <p:txBody>
          <a:bodyPr wrap="none" anchor="ctr"/>
          <a:lstStyle/>
          <a:p>
            <a:endParaRPr lang="en-US"/>
          </a:p>
        </p:txBody>
      </p:sp>
      <p:sp>
        <p:nvSpPr>
          <p:cNvPr id="31751" name="AutoShape 7"/>
          <p:cNvSpPr>
            <a:spLocks noChangeArrowheads="1"/>
          </p:cNvSpPr>
          <p:nvPr/>
        </p:nvSpPr>
        <p:spPr bwMode="auto">
          <a:xfrm>
            <a:off x="76200" y="685800"/>
            <a:ext cx="1143000" cy="609600"/>
          </a:xfrm>
          <a:prstGeom prst="roundRect">
            <a:avLst>
              <a:gd name="adj" fmla="val 16667"/>
            </a:avLst>
          </a:prstGeom>
          <a:noFill/>
          <a:ln w="76200">
            <a:solidFill>
              <a:srgbClr val="FF0000"/>
            </a:solidFill>
            <a:round/>
            <a:headEnd/>
            <a:tailEnd/>
          </a:ln>
        </p:spPr>
        <p:txBody>
          <a:bodyPr wrap="none" anchor="ctr"/>
          <a:lstStyle/>
          <a:p>
            <a:endParaRPr lang="en-US"/>
          </a:p>
        </p:txBody>
      </p:sp>
      <p:sp>
        <p:nvSpPr>
          <p:cNvPr id="31752" name="AutoShape 8"/>
          <p:cNvSpPr>
            <a:spLocks noChangeArrowheads="1"/>
          </p:cNvSpPr>
          <p:nvPr/>
        </p:nvSpPr>
        <p:spPr bwMode="auto">
          <a:xfrm>
            <a:off x="76200" y="1295400"/>
            <a:ext cx="1143000" cy="304800"/>
          </a:xfrm>
          <a:prstGeom prst="roundRect">
            <a:avLst>
              <a:gd name="adj" fmla="val 16667"/>
            </a:avLst>
          </a:prstGeom>
          <a:noFill/>
          <a:ln w="76200">
            <a:solidFill>
              <a:srgbClr val="FF0000"/>
            </a:solidFill>
            <a:round/>
            <a:headEnd/>
            <a:tailEnd/>
          </a:ln>
        </p:spPr>
        <p:txBody>
          <a:bodyPr wrap="none" anchor="ctr"/>
          <a:lstStyle/>
          <a:p>
            <a:endParaRPr lang="en-US"/>
          </a:p>
        </p:txBody>
      </p:sp>
    </p:spTree>
    <p:extLst>
      <p:ext uri="{BB962C8B-B14F-4D97-AF65-F5344CB8AC3E}">
        <p14:creationId xmlns:p14="http://schemas.microsoft.com/office/powerpoint/2010/main" val="4084890059"/>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1750"/>
                                        </p:tgtEl>
                                        <p:attrNameLst>
                                          <p:attrName>style.visibility</p:attrName>
                                        </p:attrNameLst>
                                      </p:cBhvr>
                                      <p:to>
                                        <p:strVal val="visible"/>
                                      </p:to>
                                    </p:set>
                                    <p:animEffect transition="in" filter="dissolve">
                                      <p:cBhvr>
                                        <p:cTn id="7" dur="500"/>
                                        <p:tgtEl>
                                          <p:spTgt spid="31750"/>
                                        </p:tgtEl>
                                      </p:cBhvr>
                                    </p:animEffect>
                                  </p:childTnLst>
                                  <p:subTnLst>
                                    <p:set>
                                      <p:cBhvr override="childStyle">
                                        <p:cTn dur="1" fill="hold" display="0" masterRel="nextClick" afterEffect="1"/>
                                        <p:tgtEl>
                                          <p:spTgt spid="31750"/>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31751"/>
                                        </p:tgtEl>
                                        <p:attrNameLst>
                                          <p:attrName>style.visibility</p:attrName>
                                        </p:attrNameLst>
                                      </p:cBhvr>
                                      <p:to>
                                        <p:strVal val="visible"/>
                                      </p:to>
                                    </p:set>
                                    <p:animEffect transition="in" filter="dissolve">
                                      <p:cBhvr>
                                        <p:cTn id="12" dur="500"/>
                                        <p:tgtEl>
                                          <p:spTgt spid="31751"/>
                                        </p:tgtEl>
                                      </p:cBhvr>
                                    </p:animEffect>
                                  </p:childTnLst>
                                  <p:subTnLst>
                                    <p:set>
                                      <p:cBhvr override="childStyle">
                                        <p:cTn dur="1" fill="hold" display="0" masterRel="nextClick" afterEffect="1"/>
                                        <p:tgtEl>
                                          <p:spTgt spid="31751"/>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9" presetClass="entr" presetSubtype="0" fill="hold" grpId="0" nodeType="clickEffect">
                                  <p:stCondLst>
                                    <p:cond delay="0"/>
                                  </p:stCondLst>
                                  <p:childTnLst>
                                    <p:set>
                                      <p:cBhvr>
                                        <p:cTn id="16" dur="1" fill="hold">
                                          <p:stCondLst>
                                            <p:cond delay="0"/>
                                          </p:stCondLst>
                                        </p:cTn>
                                        <p:tgtEl>
                                          <p:spTgt spid="31752"/>
                                        </p:tgtEl>
                                        <p:attrNameLst>
                                          <p:attrName>style.visibility</p:attrName>
                                        </p:attrNameLst>
                                      </p:cBhvr>
                                      <p:to>
                                        <p:strVal val="visible"/>
                                      </p:to>
                                    </p:set>
                                    <p:animEffect transition="in" filter="dissolve">
                                      <p:cBhvr>
                                        <p:cTn id="17" dur="500"/>
                                        <p:tgtEl>
                                          <p:spTgt spid="317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1750" grpId="0" animBg="1"/>
      <p:bldP spid="31751" grpId="0" animBg="1"/>
      <p:bldP spid="31752"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3" name="Rectangle 2"/>
          <p:cNvSpPr>
            <a:spLocks noGrp="1"/>
          </p:cNvSpPr>
          <p:nvPr>
            <p:ph type="title" idx="4294967295"/>
          </p:nvPr>
        </p:nvSpPr>
        <p:spPr/>
        <p:txBody>
          <a:bodyPr/>
          <a:lstStyle/>
          <a:p>
            <a:r>
              <a:rPr lang="en-US" sz="3600" dirty="0" smtClean="0">
                <a:latin typeface="Calibri" pitchFamily="34" charset="0"/>
              </a:rPr>
              <a:t>Which UI Performs Better in Terms of Conversion Rates</a:t>
            </a:r>
          </a:p>
        </p:txBody>
      </p:sp>
      <p:sp>
        <p:nvSpPr>
          <p:cNvPr id="49154" name="Rectangle 3"/>
          <p:cNvSpPr>
            <a:spLocks noGrp="1"/>
          </p:cNvSpPr>
          <p:nvPr>
            <p:ph type="body" idx="4294967295"/>
          </p:nvPr>
        </p:nvSpPr>
        <p:spPr/>
        <p:txBody>
          <a:bodyPr/>
          <a:lstStyle/>
          <a:p>
            <a:pPr marL="571500" indent="-571500" eaLnBrk="1" hangingPunct="1">
              <a:lnSpc>
                <a:spcPct val="90000"/>
              </a:lnSpc>
              <a:buFont typeface="Calibri" pitchFamily="34" charset="0"/>
              <a:buChar char="•"/>
            </a:pPr>
            <a:endParaRPr lang="en-US" sz="3000" smtClean="0">
              <a:latin typeface="Calibri" pitchFamily="34" charset="0"/>
            </a:endParaRPr>
          </a:p>
        </p:txBody>
      </p:sp>
      <p:pic>
        <p:nvPicPr>
          <p:cNvPr id="49155" name="Picture 1"/>
          <p:cNvPicPr>
            <a:picLocks noChangeAspect="1" noChangeArrowheads="1"/>
          </p:cNvPicPr>
          <p:nvPr/>
        </p:nvPicPr>
        <p:blipFill>
          <a:blip r:embed="rId2"/>
          <a:srcRect/>
          <a:stretch>
            <a:fillRect/>
          </a:stretch>
        </p:blipFill>
        <p:spPr bwMode="auto">
          <a:xfrm>
            <a:off x="-7938" y="1966913"/>
            <a:ext cx="9151938" cy="3803650"/>
          </a:xfrm>
          <a:prstGeom prst="rect">
            <a:avLst/>
          </a:prstGeom>
          <a:noFill/>
          <a:ln w="9525">
            <a:noFill/>
            <a:miter lim="800000"/>
            <a:headEnd/>
            <a:tailEnd/>
          </a:ln>
        </p:spPr>
      </p:pic>
      <p:grpSp>
        <p:nvGrpSpPr>
          <p:cNvPr id="2" name="Group 18"/>
          <p:cNvGrpSpPr>
            <a:grpSpLocks/>
          </p:cNvGrpSpPr>
          <p:nvPr/>
        </p:nvGrpSpPr>
        <p:grpSpPr bwMode="auto">
          <a:xfrm>
            <a:off x="1839913" y="3387725"/>
            <a:ext cx="7304087" cy="1981200"/>
            <a:chOff x="1840346" y="3133897"/>
            <a:chExt cx="7303654" cy="1980585"/>
          </a:xfrm>
        </p:grpSpPr>
        <p:sp>
          <p:nvSpPr>
            <p:cNvPr id="9" name="Oval 8"/>
            <p:cNvSpPr/>
            <p:nvPr/>
          </p:nvSpPr>
          <p:spPr>
            <a:xfrm>
              <a:off x="2119729" y="3133897"/>
              <a:ext cx="1388980" cy="4903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US" sz="1800"/>
            </a:p>
          </p:txBody>
        </p:sp>
        <p:sp>
          <p:nvSpPr>
            <p:cNvPr id="11" name="Oval 10"/>
            <p:cNvSpPr/>
            <p:nvPr/>
          </p:nvSpPr>
          <p:spPr>
            <a:xfrm>
              <a:off x="5751714" y="4624097"/>
              <a:ext cx="1388980" cy="49038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US" sz="1800"/>
            </a:p>
          </p:txBody>
        </p:sp>
        <p:sp>
          <p:nvSpPr>
            <p:cNvPr id="12" name="Oval 11"/>
            <p:cNvSpPr/>
            <p:nvPr/>
          </p:nvSpPr>
          <p:spPr>
            <a:xfrm>
              <a:off x="6361278" y="4040079"/>
              <a:ext cx="2782722" cy="404686"/>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US" sz="1800"/>
            </a:p>
          </p:txBody>
        </p:sp>
        <p:sp>
          <p:nvSpPr>
            <p:cNvPr id="13" name="Oval 12"/>
            <p:cNvSpPr/>
            <p:nvPr/>
          </p:nvSpPr>
          <p:spPr>
            <a:xfrm>
              <a:off x="1840346" y="3944858"/>
              <a:ext cx="911171" cy="323749"/>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US" sz="1800"/>
            </a:p>
          </p:txBody>
        </p:sp>
        <p:sp>
          <p:nvSpPr>
            <p:cNvPr id="15" name="Oval 14"/>
            <p:cNvSpPr/>
            <p:nvPr/>
          </p:nvSpPr>
          <p:spPr>
            <a:xfrm>
              <a:off x="7594692" y="3733786"/>
              <a:ext cx="1549308" cy="236465"/>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US" sz="1800"/>
            </a:p>
          </p:txBody>
        </p:sp>
      </p:grpSp>
      <p:sp>
        <p:nvSpPr>
          <p:cNvPr id="16" name="TextBox 15"/>
          <p:cNvSpPr txBox="1"/>
          <p:nvPr/>
        </p:nvSpPr>
        <p:spPr>
          <a:xfrm>
            <a:off x="2227263" y="1371600"/>
            <a:ext cx="430212" cy="579438"/>
          </a:xfrm>
          <a:prstGeom prst="rect">
            <a:avLst/>
          </a:prstGeom>
          <a:noFill/>
        </p:spPr>
        <p:txBody>
          <a:bodyPr wrap="none">
            <a:spAutoFit/>
          </a:bodyPr>
          <a:lstStyle/>
          <a:p>
            <a:pPr fontAlgn="auto">
              <a:spcBef>
                <a:spcPts val="0"/>
              </a:spcBef>
              <a:spcAft>
                <a:spcPts val="0"/>
              </a:spcAft>
              <a:defRPr/>
            </a:pPr>
            <a:r>
              <a:rPr kumimoji="0" lang="en-AU" sz="3200" b="1" dirty="0">
                <a:latin typeface="+mj-lt"/>
              </a:rPr>
              <a:t>A</a:t>
            </a:r>
            <a:endParaRPr kumimoji="0" lang="en-US" sz="3200" b="1" dirty="0">
              <a:latin typeface="+mj-lt"/>
            </a:endParaRPr>
          </a:p>
        </p:txBody>
      </p:sp>
      <p:sp>
        <p:nvSpPr>
          <p:cNvPr id="17" name="TextBox 16"/>
          <p:cNvSpPr txBox="1"/>
          <p:nvPr/>
        </p:nvSpPr>
        <p:spPr>
          <a:xfrm>
            <a:off x="6510338" y="1371600"/>
            <a:ext cx="412750" cy="579438"/>
          </a:xfrm>
          <a:prstGeom prst="rect">
            <a:avLst/>
          </a:prstGeom>
          <a:noFill/>
        </p:spPr>
        <p:txBody>
          <a:bodyPr wrap="none">
            <a:spAutoFit/>
          </a:bodyPr>
          <a:lstStyle/>
          <a:p>
            <a:pPr fontAlgn="auto">
              <a:spcBef>
                <a:spcPts val="0"/>
              </a:spcBef>
              <a:spcAft>
                <a:spcPts val="0"/>
              </a:spcAft>
              <a:defRPr/>
            </a:pPr>
            <a:r>
              <a:rPr kumimoji="0" lang="en-AU" sz="3200" b="1" dirty="0">
                <a:latin typeface="+mj-lt"/>
              </a:rPr>
              <a:t>B</a:t>
            </a:r>
            <a:endParaRPr kumimoji="0" lang="en-US" sz="3200" b="1" dirty="0">
              <a:latin typeface="+mj-lt"/>
            </a:endParaRPr>
          </a:p>
        </p:txBody>
      </p:sp>
      <p:sp>
        <p:nvSpPr>
          <p:cNvPr id="22" name="Right Arrow 21"/>
          <p:cNvSpPr/>
          <p:nvPr/>
        </p:nvSpPr>
        <p:spPr>
          <a:xfrm>
            <a:off x="3318933" y="4106334"/>
            <a:ext cx="3047999" cy="753533"/>
          </a:xfrm>
          <a:prstGeom prst="rightArrow">
            <a:avLst/>
          </a:prstGeom>
          <a:solidFill>
            <a:srgbClr val="FF0000"/>
          </a:solidFill>
          <a:effectLst>
            <a:glow rad="101600">
              <a:schemeClr val="bg1">
                <a:lumMod val="65000"/>
                <a:alpha val="60000"/>
              </a:schemeClr>
            </a:glow>
          </a:effectLst>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kumimoji="0" lang="en-AU" sz="1800" dirty="0"/>
          </a:p>
          <a:p>
            <a:pPr algn="ctr" fontAlgn="auto">
              <a:spcBef>
                <a:spcPts val="0"/>
              </a:spcBef>
              <a:spcAft>
                <a:spcPts val="0"/>
              </a:spcAft>
              <a:defRPr/>
            </a:pPr>
            <a:r>
              <a:rPr kumimoji="0" lang="en-AU" sz="1800" dirty="0"/>
              <a:t>Remove, then   +6.5%</a:t>
            </a:r>
            <a:endParaRPr kumimoji="0" lang="en-US" sz="1800" dirty="0"/>
          </a:p>
          <a:p>
            <a:pPr algn="ctr" fontAlgn="auto">
              <a:spcBef>
                <a:spcPts val="0"/>
              </a:spcBef>
              <a:spcAft>
                <a:spcPts val="0"/>
              </a:spcAft>
              <a:defRPr/>
            </a:pPr>
            <a:endParaRPr kumimoji="0" lang="en-US" sz="1800" dirty="0"/>
          </a:p>
        </p:txBody>
      </p:sp>
      <p:sp>
        <p:nvSpPr>
          <p:cNvPr id="49162" name="Content Placeholder 5"/>
          <p:cNvSpPr>
            <a:spLocks/>
          </p:cNvSpPr>
          <p:nvPr/>
        </p:nvSpPr>
        <p:spPr bwMode="auto">
          <a:xfrm>
            <a:off x="390525" y="5884863"/>
            <a:ext cx="8296275" cy="341312"/>
          </a:xfrm>
          <a:prstGeom prst="rect">
            <a:avLst/>
          </a:prstGeom>
          <a:noFill/>
          <a:ln w="9525">
            <a:noFill/>
            <a:miter lim="800000"/>
            <a:headEnd/>
            <a:tailEnd/>
          </a:ln>
        </p:spPr>
        <p:txBody>
          <a:bodyPr/>
          <a:lstStyle/>
          <a:p>
            <a:pPr marL="342900" indent="-342900" defTabSz="457200">
              <a:spcBef>
                <a:spcPct val="20000"/>
              </a:spcBef>
              <a:buFont typeface="Arial" charset="0"/>
              <a:buChar char="•"/>
            </a:pPr>
            <a:r>
              <a:rPr kumimoji="0" lang="en-AU" sz="1500">
                <a:solidFill>
                  <a:srgbClr val="404040"/>
                </a:solidFill>
                <a:latin typeface="Bell Gothic Std Light"/>
              </a:rPr>
              <a:t>Example from Bryan Eisenberg, www.clickz.com/showPage.html?1588161</a:t>
            </a:r>
            <a:endParaRPr kumimoji="0" lang="en-US" sz="1500">
              <a:solidFill>
                <a:srgbClr val="404040"/>
              </a:solidFill>
              <a:latin typeface="Bell Gothic Std Light"/>
            </a:endParaRPr>
          </a:p>
        </p:txBody>
      </p:sp>
    </p:spTree>
    <p:extLst>
      <p:ext uri="{BB962C8B-B14F-4D97-AF65-F5344CB8AC3E}">
        <p14:creationId xmlns:p14="http://schemas.microsoft.com/office/powerpoint/2010/main" val="53569152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63394" name="Rectangle 2"/>
          <p:cNvSpPr>
            <a:spLocks noGrp="1" noChangeArrowheads="1"/>
          </p:cNvSpPr>
          <p:nvPr>
            <p:ph type="title"/>
          </p:nvPr>
        </p:nvSpPr>
        <p:spPr/>
        <p:txBody>
          <a:bodyPr/>
          <a:lstStyle/>
          <a:p>
            <a:r>
              <a:rPr lang="en-US" dirty="0"/>
              <a:t>Which UI Performs Better in Terms of Conversion Rates</a:t>
            </a:r>
          </a:p>
        </p:txBody>
      </p:sp>
      <p:sp>
        <p:nvSpPr>
          <p:cNvPr id="2363395" name="Rectangle 3"/>
          <p:cNvSpPr>
            <a:spLocks noGrp="1" noChangeArrowheads="1"/>
          </p:cNvSpPr>
          <p:nvPr>
            <p:ph type="body" idx="1"/>
          </p:nvPr>
        </p:nvSpPr>
        <p:spPr/>
        <p:txBody>
          <a:bodyPr/>
          <a:lstStyle/>
          <a:p>
            <a:endParaRPr lang="en-US" dirty="0"/>
          </a:p>
        </p:txBody>
      </p:sp>
      <p:pic>
        <p:nvPicPr>
          <p:cNvPr id="2363400"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058400" y="1143000"/>
            <a:ext cx="4948238" cy="345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363397"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058400" y="-228600"/>
            <a:ext cx="6096000" cy="1239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2" name="Group 1"/>
          <p:cNvGrpSpPr/>
          <p:nvPr/>
        </p:nvGrpSpPr>
        <p:grpSpPr>
          <a:xfrm>
            <a:off x="381000" y="1499237"/>
            <a:ext cx="8610600" cy="5338501"/>
            <a:chOff x="3352800" y="3197780"/>
            <a:chExt cx="5657850" cy="3507820"/>
          </a:xfrm>
        </p:grpSpPr>
        <p:pic>
          <p:nvPicPr>
            <p:cNvPr id="2363405" name="Picture 13" descr="http://getfile3.posterous.com/getfile/files.posterous.com/temp-2010-11-02/DDtjJAaummAbnDrEoAmvGkxAgyswJmepohhmcjJEzsbkErsbpmuqJDftEeAf/sections.jpg.scaled1000.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197780"/>
              <a:ext cx="4941627" cy="3476552"/>
            </a:xfrm>
            <a:prstGeom prst="rect">
              <a:avLst/>
            </a:prstGeom>
            <a:noFill/>
            <a:extLst>
              <a:ext uri="{909E8E84-426E-40DD-AFC4-6F175D3DCCD1}">
                <a14:hiddenFill xmlns:a14="http://schemas.microsoft.com/office/drawing/2010/main">
                  <a:solidFill>
                    <a:srgbClr val="FFFFFF"/>
                  </a:solidFill>
                </a14:hiddenFill>
              </a:ext>
            </a:extLst>
          </p:spPr>
        </p:pic>
        <p:pic>
          <p:nvPicPr>
            <p:cNvPr id="2363407" name="Picture 15" descr="Learnmore_butt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467600" y="5636180"/>
              <a:ext cx="1543050" cy="762000"/>
            </a:xfrm>
            <a:prstGeom prst="rect">
              <a:avLst/>
            </a:prstGeom>
            <a:noFill/>
            <a:extLst>
              <a:ext uri="{909E8E84-426E-40DD-AFC4-6F175D3DCCD1}">
                <a14:hiddenFill xmlns:a14="http://schemas.microsoft.com/office/drawing/2010/main">
                  <a:solidFill>
                    <a:srgbClr val="FFFFFF"/>
                  </a:solidFill>
                </a14:hiddenFill>
              </a:ext>
            </a:extLst>
          </p:spPr>
        </p:pic>
        <p:sp>
          <p:nvSpPr>
            <p:cNvPr id="13" name="Rectangle 9"/>
            <p:cNvSpPr>
              <a:spLocks noChangeArrowheads="1"/>
            </p:cNvSpPr>
            <p:nvPr/>
          </p:nvSpPr>
          <p:spPr bwMode="auto">
            <a:xfrm>
              <a:off x="7498884" y="6336268"/>
              <a:ext cx="1492716" cy="369332"/>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dirty="0" smtClean="0"/>
                <a:t>18.6% better</a:t>
              </a:r>
              <a:endParaRPr lang="en-US" dirty="0"/>
            </a:p>
          </p:txBody>
        </p:sp>
      </p:grpSp>
      <p:pic>
        <p:nvPicPr>
          <p:cNvPr id="2050" name="Picture 2"/>
          <p:cNvPicPr>
            <a:picLocks noChangeAspect="1" noChangeArrowheads="1"/>
          </p:cNvPicPr>
          <p:nvPr/>
        </p:nvPicPr>
        <p:blipFill rotWithShape="1">
          <a:blip r:embed="rId7">
            <a:extLst>
              <a:ext uri="{28A0092B-C50C-407E-A947-70E740481C1C}">
                <a14:useLocalDpi xmlns:a14="http://schemas.microsoft.com/office/drawing/2010/main" val="0"/>
              </a:ext>
            </a:extLst>
          </a:blip>
          <a:srcRect l="10540" t="21907" r="43817" b="12848"/>
          <a:stretch/>
        </p:blipFill>
        <p:spPr bwMode="auto">
          <a:xfrm>
            <a:off x="9448800" y="3389590"/>
            <a:ext cx="5103931" cy="449318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584262127"/>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69" name="Rectangle 2"/>
          <p:cNvSpPr>
            <a:spLocks noGrp="1"/>
          </p:cNvSpPr>
          <p:nvPr>
            <p:ph type="title" idx="4294967295"/>
          </p:nvPr>
        </p:nvSpPr>
        <p:spPr/>
        <p:txBody>
          <a:bodyPr/>
          <a:lstStyle/>
          <a:p>
            <a:r>
              <a:rPr lang="en-US" sz="3600" smtClean="0">
                <a:latin typeface="Calibri" pitchFamily="34" charset="0"/>
              </a:rPr>
              <a:t>Discussion: Pros and Cons of this kind of A/B testing?</a:t>
            </a:r>
          </a:p>
        </p:txBody>
      </p:sp>
      <p:sp>
        <p:nvSpPr>
          <p:cNvPr id="58370" name="Rectangle 3"/>
          <p:cNvSpPr>
            <a:spLocks noGrp="1"/>
          </p:cNvSpPr>
          <p:nvPr>
            <p:ph type="body" idx="4294967295"/>
          </p:nvPr>
        </p:nvSpPr>
        <p:spPr>
          <a:xfrm>
            <a:off x="609600" y="1600200"/>
            <a:ext cx="8077200" cy="4800600"/>
          </a:xfrm>
        </p:spPr>
        <p:txBody>
          <a:bodyPr/>
          <a:lstStyle/>
          <a:p>
            <a:pPr>
              <a:lnSpc>
                <a:spcPct val="90000"/>
              </a:lnSpc>
            </a:pPr>
            <a:r>
              <a:rPr lang="en-US" sz="2400" dirty="0" smtClean="0"/>
              <a:t>Premature optimization</a:t>
            </a:r>
          </a:p>
          <a:p>
            <a:pPr>
              <a:lnSpc>
                <a:spcPct val="90000"/>
              </a:lnSpc>
            </a:pPr>
            <a:r>
              <a:rPr lang="en-US" sz="2400" dirty="0" smtClean="0"/>
              <a:t>Don’t have insight as to why</a:t>
            </a:r>
          </a:p>
          <a:p>
            <a:pPr lvl="1">
              <a:lnSpc>
                <a:spcPct val="90000"/>
              </a:lnSpc>
            </a:pPr>
            <a:r>
              <a:rPr lang="en-US" sz="2000" dirty="0" smtClean="0"/>
              <a:t>But do know it’s real user behavior</a:t>
            </a:r>
          </a:p>
          <a:p>
            <a:pPr>
              <a:lnSpc>
                <a:spcPct val="90000"/>
              </a:lnSpc>
            </a:pPr>
            <a:r>
              <a:rPr lang="en-US" sz="2400" dirty="0" smtClean="0"/>
              <a:t>Test only one variable at a time</a:t>
            </a:r>
          </a:p>
          <a:p>
            <a:pPr>
              <a:lnSpc>
                <a:spcPct val="90000"/>
              </a:lnSpc>
            </a:pPr>
            <a:r>
              <a:rPr lang="en-US" sz="2400" dirty="0" smtClean="0"/>
              <a:t>Can improve retention rates / conversions</a:t>
            </a:r>
          </a:p>
          <a:p>
            <a:pPr>
              <a:lnSpc>
                <a:spcPct val="90000"/>
              </a:lnSpc>
            </a:pPr>
            <a:r>
              <a:rPr lang="en-US" sz="2400" dirty="0" smtClean="0"/>
              <a:t>Can get stuck in getting design right</a:t>
            </a:r>
          </a:p>
          <a:p>
            <a:pPr>
              <a:lnSpc>
                <a:spcPct val="90000"/>
              </a:lnSpc>
            </a:pPr>
            <a:r>
              <a:rPr lang="en-US" sz="2400" dirty="0" smtClean="0"/>
              <a:t>Can be misleading if A/B comparisons aren’t good comparisons</a:t>
            </a:r>
          </a:p>
          <a:p>
            <a:pPr>
              <a:lnSpc>
                <a:spcPct val="90000"/>
              </a:lnSpc>
            </a:pPr>
            <a:r>
              <a:rPr lang="en-US" sz="2400" dirty="0" smtClean="0"/>
              <a:t>Can be easy to compare options (especially once you have your metrics)</a:t>
            </a:r>
          </a:p>
          <a:p>
            <a:pPr>
              <a:lnSpc>
                <a:spcPct val="90000"/>
              </a:lnSpc>
            </a:pPr>
            <a:r>
              <a:rPr lang="en-US" sz="2400" dirty="0" smtClean="0"/>
              <a:t>Need lots of people to do A/B tests</a:t>
            </a:r>
          </a:p>
          <a:p>
            <a:pPr>
              <a:lnSpc>
                <a:spcPct val="90000"/>
              </a:lnSpc>
            </a:pPr>
            <a:r>
              <a:rPr lang="en-US" sz="2400" dirty="0" smtClean="0"/>
              <a:t>Can </a:t>
            </a:r>
            <a:r>
              <a:rPr lang="en-US" sz="2400" dirty="0" err="1" smtClean="0"/>
              <a:t>overoptimize</a:t>
            </a:r>
            <a:r>
              <a:rPr lang="en-US" sz="2400" dirty="0" smtClean="0"/>
              <a:t> things / lack of consistency</a:t>
            </a:r>
            <a:endParaRPr lang="en-US" sz="2400" dirty="0" smtClean="0"/>
          </a:p>
        </p:txBody>
      </p:sp>
      <p:sp>
        <p:nvSpPr>
          <p:cNvPr id="2" name="Rectangle 1"/>
          <p:cNvSpPr/>
          <p:nvPr/>
        </p:nvSpPr>
        <p:spPr>
          <a:xfrm>
            <a:off x="-2209800" y="1905000"/>
            <a:ext cx="1752600" cy="2895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38790628"/>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3" name="Rectangle 2"/>
          <p:cNvSpPr>
            <a:spLocks noGrp="1"/>
          </p:cNvSpPr>
          <p:nvPr>
            <p:ph type="title" idx="4294967295"/>
          </p:nvPr>
        </p:nvSpPr>
        <p:spPr/>
        <p:txBody>
          <a:bodyPr/>
          <a:lstStyle/>
          <a:p>
            <a:r>
              <a:rPr lang="en-US" sz="4000" smtClean="0">
                <a:latin typeface="Calibri" pitchFamily="34" charset="0"/>
              </a:rPr>
              <a:t>41 Shades of Blue</a:t>
            </a:r>
          </a:p>
        </p:txBody>
      </p:sp>
      <p:sp>
        <p:nvSpPr>
          <p:cNvPr id="59394" name="Rectangle 3"/>
          <p:cNvSpPr>
            <a:spLocks noGrp="1"/>
          </p:cNvSpPr>
          <p:nvPr>
            <p:ph type="body" idx="4294967295"/>
          </p:nvPr>
        </p:nvSpPr>
        <p:spPr>
          <a:xfrm>
            <a:off x="609600" y="1066800"/>
            <a:ext cx="8077200" cy="4525963"/>
          </a:xfrm>
        </p:spPr>
        <p:txBody>
          <a:bodyPr/>
          <a:lstStyle/>
          <a:p>
            <a:r>
              <a:rPr lang="en-US" sz="3000" smtClean="0">
                <a:latin typeface="Calibri" pitchFamily="34" charset="0"/>
              </a:rPr>
              <a:t>A designer… had picked out a blue that everyone on his team liked. But a product manager tested a different color with users and found they were more likely to click on the toolbar if it was painted a greener shade… [the team was asked] to test the 41 gradations between the competing blues to see which ones consumers might prefer. </a:t>
            </a:r>
          </a:p>
          <a:p>
            <a:pPr lvl="1"/>
            <a:r>
              <a:rPr lang="en-US" sz="2000" smtClean="0">
                <a:latin typeface="Calibri" pitchFamily="34" charset="0"/>
              </a:rPr>
              <a:t>NYTimes “Putting a Bolder Face on Google” Feb 28 2009</a:t>
            </a:r>
          </a:p>
        </p:txBody>
      </p:sp>
      <p:pic>
        <p:nvPicPr>
          <p:cNvPr id="59395" name="Picture 5" descr="shades-of-blue22"/>
          <p:cNvPicPr>
            <a:picLocks noChangeAspect="1" noChangeArrowheads="1"/>
          </p:cNvPicPr>
          <p:nvPr/>
        </p:nvPicPr>
        <p:blipFill>
          <a:blip r:embed="rId3"/>
          <a:srcRect/>
          <a:stretch>
            <a:fillRect/>
          </a:stretch>
        </p:blipFill>
        <p:spPr bwMode="auto">
          <a:xfrm>
            <a:off x="0" y="5270500"/>
            <a:ext cx="9144000" cy="1587500"/>
          </a:xfrm>
          <a:prstGeom prst="rect">
            <a:avLst/>
          </a:prstGeom>
          <a:noFill/>
          <a:ln w="9525">
            <a:noFill/>
            <a:miter lim="800000"/>
            <a:headEnd/>
            <a:tailEnd/>
          </a:ln>
        </p:spPr>
      </p:pic>
    </p:spTree>
    <p:extLst>
      <p:ext uri="{BB962C8B-B14F-4D97-AF65-F5344CB8AC3E}">
        <p14:creationId xmlns:p14="http://schemas.microsoft.com/office/powerpoint/2010/main" val="358177385"/>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Testing 41 Shades of Blue</a:t>
            </a:r>
            <a:endParaRPr lang="en-US" dirty="0"/>
          </a:p>
        </p:txBody>
      </p:sp>
      <p:pic>
        <p:nvPicPr>
          <p:cNvPr id="57346"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 y="0"/>
            <a:ext cx="9151620" cy="70522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2400" y="1032808"/>
            <a:ext cx="5257800" cy="1938992"/>
          </a:xfrm>
          <a:prstGeom prst="rect">
            <a:avLst/>
          </a:prstGeom>
          <a:solidFill>
            <a:srgbClr val="FFFF99"/>
          </a:solidFill>
          <a:ln>
            <a:solidFill>
              <a:schemeClr val="bg1">
                <a:lumMod val="65000"/>
              </a:schemeClr>
            </a:solidFill>
          </a:ln>
        </p:spPr>
        <p:txBody>
          <a:bodyPr wrap="square">
            <a:spAutoFit/>
          </a:bodyPr>
          <a:lstStyle/>
          <a:p>
            <a:r>
              <a:rPr lang="en-US" sz="2400" dirty="0">
                <a:latin typeface="+mj-lt"/>
              </a:rPr>
              <a:t>“Google's engineers apparently couldn't decide on two shades of blue for showing search results, so they tested 41 of them to see which attracted the most clicks. </a:t>
            </a:r>
            <a:r>
              <a:rPr lang="en-US" sz="2400" dirty="0" smtClean="0">
                <a:latin typeface="+mj-lt"/>
              </a:rPr>
              <a:t>” - </a:t>
            </a:r>
            <a:r>
              <a:rPr lang="en-US" sz="2400" dirty="0" err="1" smtClean="0">
                <a:latin typeface="+mj-lt"/>
              </a:rPr>
              <a:t>FastCoDesign</a:t>
            </a:r>
            <a:endParaRPr lang="en-US" sz="2400" dirty="0">
              <a:latin typeface="+mj-lt"/>
            </a:endParaRPr>
          </a:p>
        </p:txBody>
      </p:sp>
    </p:spTree>
    <p:extLst>
      <p:ext uri="{BB962C8B-B14F-4D97-AF65-F5344CB8AC3E}">
        <p14:creationId xmlns:p14="http://schemas.microsoft.com/office/powerpoint/2010/main" val="49836195"/>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1" name="Rectangle 2"/>
          <p:cNvSpPr>
            <a:spLocks noGrp="1"/>
          </p:cNvSpPr>
          <p:nvPr>
            <p:ph type="title" idx="4294967295"/>
          </p:nvPr>
        </p:nvSpPr>
        <p:spPr/>
        <p:txBody>
          <a:bodyPr/>
          <a:lstStyle/>
          <a:p>
            <a:r>
              <a:rPr lang="en-US" sz="4000" smtClean="0">
                <a:latin typeface="Calibri" pitchFamily="34" charset="0"/>
              </a:rPr>
              <a:t>41 Shades of Blue</a:t>
            </a:r>
          </a:p>
        </p:txBody>
      </p:sp>
      <p:sp>
        <p:nvSpPr>
          <p:cNvPr id="61442" name="Rectangle 3"/>
          <p:cNvSpPr>
            <a:spLocks noGrp="1"/>
          </p:cNvSpPr>
          <p:nvPr>
            <p:ph type="body" idx="4294967295"/>
          </p:nvPr>
        </p:nvSpPr>
        <p:spPr>
          <a:xfrm>
            <a:off x="609600" y="1295400"/>
            <a:ext cx="8077200" cy="4830763"/>
          </a:xfrm>
        </p:spPr>
        <p:txBody>
          <a:bodyPr/>
          <a:lstStyle/>
          <a:p>
            <a:pPr>
              <a:lnSpc>
                <a:spcPct val="90000"/>
              </a:lnSpc>
            </a:pPr>
            <a:r>
              <a:rPr lang="en-US" sz="3000" smtClean="0">
                <a:latin typeface="Calibri" pitchFamily="34" charset="0"/>
              </a:rPr>
              <a:t>“Yes, it’s true that a team at Google couldn’t decide between two blues, so they’re testing 41 shades between each blue to see which one performs better. I had a recent debate over whether a border should be 3, 4 or 5 pixels wide, and was asked to prove my case. I can’t operate in an environment like that. I’ve grown tired of debating such minuscule design decisions. There are more exciting design problems in this world to tackle.”</a:t>
            </a:r>
          </a:p>
          <a:p>
            <a:pPr lvl="1">
              <a:lnSpc>
                <a:spcPct val="90000"/>
              </a:lnSpc>
            </a:pPr>
            <a:r>
              <a:rPr lang="en-US" sz="2000" smtClean="0">
                <a:latin typeface="Calibri" pitchFamily="34" charset="0"/>
                <a:hlinkClick r:id="rId2"/>
              </a:rPr>
              <a:t>http://stopdesign.com/archive/2009/03/20/goodbye-google.html</a:t>
            </a:r>
            <a:r>
              <a:rPr lang="en-US" sz="2000" smtClean="0">
                <a:latin typeface="Calibri" pitchFamily="34" charset="0"/>
              </a:rPr>
              <a:t> </a:t>
            </a:r>
          </a:p>
        </p:txBody>
      </p:sp>
    </p:spTree>
    <p:extLst>
      <p:ext uri="{BB962C8B-B14F-4D97-AF65-F5344CB8AC3E}">
        <p14:creationId xmlns:p14="http://schemas.microsoft.com/office/powerpoint/2010/main" val="93939809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and For Next Class</a:t>
            </a:r>
            <a:endParaRPr lang="en-US" dirty="0"/>
          </a:p>
        </p:txBody>
      </p:sp>
      <p:sp>
        <p:nvSpPr>
          <p:cNvPr id="3" name="Content Placeholder 2"/>
          <p:cNvSpPr>
            <a:spLocks noGrp="1"/>
          </p:cNvSpPr>
          <p:nvPr>
            <p:ph idx="1"/>
          </p:nvPr>
        </p:nvSpPr>
        <p:spPr/>
        <p:txBody>
          <a:bodyPr/>
          <a:lstStyle/>
          <a:p>
            <a:r>
              <a:rPr lang="en-US" dirty="0" smtClean="0"/>
              <a:t>When designing for AR and IoT, have to be really creative in early stages of design</a:t>
            </a:r>
          </a:p>
          <a:p>
            <a:r>
              <a:rPr lang="en-US" dirty="0" smtClean="0"/>
              <a:t>3-2-1 approach for prototyping</a:t>
            </a:r>
          </a:p>
          <a:p>
            <a:pPr lvl="1"/>
            <a:endParaRPr lang="en-US" dirty="0"/>
          </a:p>
          <a:p>
            <a:r>
              <a:rPr lang="en-US" dirty="0" smtClean="0"/>
              <a:t>Design patterns</a:t>
            </a:r>
          </a:p>
          <a:p>
            <a:pPr lvl="1"/>
            <a:r>
              <a:rPr lang="en-US" dirty="0" smtClean="0"/>
              <a:t>Browse through these two sites before class:</a:t>
            </a:r>
          </a:p>
          <a:p>
            <a:pPr lvl="1"/>
            <a:r>
              <a:rPr lang="en-US" u="sng" dirty="0">
                <a:hlinkClick r:id="rId3"/>
              </a:rPr>
              <a:t>User Interface Design Patterns </a:t>
            </a:r>
            <a:r>
              <a:rPr lang="en-US" u="sng" dirty="0" smtClean="0">
                <a:hlinkClick r:id="rId3"/>
              </a:rPr>
              <a:t>Library</a:t>
            </a:r>
            <a:r>
              <a:rPr lang="en-US" u="sng" dirty="0"/>
              <a:t/>
            </a:r>
            <a:br>
              <a:rPr lang="en-US" u="sng" dirty="0"/>
            </a:br>
            <a:r>
              <a:rPr lang="en-US" dirty="0"/>
              <a:t>http://ui-patterns.com/patterns</a:t>
            </a:r>
          </a:p>
          <a:p>
            <a:pPr lvl="1"/>
            <a:r>
              <a:rPr lang="en-US" u="sng" dirty="0">
                <a:hlinkClick r:id="rId4"/>
              </a:rPr>
              <a:t>Android </a:t>
            </a:r>
            <a:r>
              <a:rPr lang="en-US" u="sng" dirty="0" smtClean="0">
                <a:hlinkClick r:id="rId4"/>
              </a:rPr>
              <a:t>Patterns</a:t>
            </a:r>
            <a:r>
              <a:rPr lang="en-US" u="sng" dirty="0"/>
              <a:t/>
            </a:r>
            <a:br>
              <a:rPr lang="en-US" u="sng" dirty="0"/>
            </a:br>
            <a:r>
              <a:rPr lang="en-US" dirty="0"/>
              <a:t>http://unitid.nl/androidpatterns/</a:t>
            </a:r>
            <a:br>
              <a:rPr lang="en-US" dirty="0"/>
            </a:br>
            <a:endParaRPr lang="en-US" dirty="0"/>
          </a:p>
        </p:txBody>
      </p:sp>
    </p:spTree>
    <p:extLst>
      <p:ext uri="{BB962C8B-B14F-4D97-AF65-F5344CB8AC3E}">
        <p14:creationId xmlns:p14="http://schemas.microsoft.com/office/powerpoint/2010/main" val="1955566078"/>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66415766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rot="5400000">
            <a:off x="3132320" y="-2019302"/>
            <a:ext cx="4648202" cy="1097280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51354473"/>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104607312"/>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7" name="Content Placeholder 2"/>
          <p:cNvSpPr>
            <a:spLocks noGrp="1"/>
          </p:cNvSpPr>
          <p:nvPr>
            <p:ph idx="4294967295"/>
          </p:nvPr>
        </p:nvSpPr>
        <p:spPr/>
        <p:txBody>
          <a:bodyPr/>
          <a:lstStyle/>
          <a:p>
            <a:pPr eaLnBrk="1" hangingPunct="1"/>
            <a:r>
              <a:rPr lang="en-US" sz="3000" smtClean="0">
                <a:solidFill>
                  <a:schemeClr val="tx1"/>
                </a:solidFill>
                <a:latin typeface="Calibri" pitchFamily="34" charset="0"/>
              </a:rPr>
              <a:t>Every UI should have basic instrumentation built into it as part of best practice</a:t>
            </a:r>
          </a:p>
          <a:p>
            <a:pPr lvl="1" eaLnBrk="1" hangingPunct="1"/>
            <a:r>
              <a:rPr lang="en-US" sz="2600" smtClean="0">
                <a:solidFill>
                  <a:schemeClr val="tx1"/>
                </a:solidFill>
                <a:latin typeface="Calibri" pitchFamily="34" charset="0"/>
              </a:rPr>
              <a:t>expectation should be that we UX practitioners need to look at the real behavioral use data</a:t>
            </a:r>
          </a:p>
          <a:p>
            <a:pPr lvl="1" eaLnBrk="1" hangingPunct="1"/>
            <a:r>
              <a:rPr lang="en-US" sz="2600" smtClean="0">
                <a:solidFill>
                  <a:schemeClr val="tx1"/>
                </a:solidFill>
                <a:latin typeface="Calibri" pitchFamily="34" charset="0"/>
              </a:rPr>
              <a:t>users will expect data to flow back from the app to some collection point in the sky (and expect the UI to change over time) </a:t>
            </a:r>
            <a:r>
              <a:rPr lang="en-US" sz="3000" smtClean="0">
                <a:solidFill>
                  <a:schemeClr val="tx1"/>
                </a:solidFill>
                <a:latin typeface="Calibri" pitchFamily="34" charset="0"/>
              </a:rPr>
              <a:t/>
            </a:r>
            <a:br>
              <a:rPr lang="en-US" sz="3000" smtClean="0">
                <a:solidFill>
                  <a:schemeClr val="tx1"/>
                </a:solidFill>
                <a:latin typeface="Calibri" pitchFamily="34" charset="0"/>
              </a:rPr>
            </a:br>
            <a:r>
              <a:rPr lang="en-US" sz="2600" smtClean="0">
                <a:solidFill>
                  <a:schemeClr val="tx1"/>
                </a:solidFill>
                <a:latin typeface="Calibri" pitchFamily="34" charset="0"/>
              </a:rPr>
              <a:t/>
            </a:r>
            <a:br>
              <a:rPr lang="en-US" sz="2600" smtClean="0">
                <a:solidFill>
                  <a:schemeClr val="tx1"/>
                </a:solidFill>
                <a:latin typeface="Calibri" pitchFamily="34" charset="0"/>
              </a:rPr>
            </a:br>
            <a:endParaRPr lang="en-US" sz="2600" smtClean="0">
              <a:solidFill>
                <a:schemeClr val="tx1"/>
              </a:solidFill>
              <a:latin typeface="Calibri" pitchFamily="34" charset="0"/>
            </a:endParaRPr>
          </a:p>
        </p:txBody>
      </p:sp>
      <p:sp>
        <p:nvSpPr>
          <p:cNvPr id="50179" name="Rectangle 7"/>
          <p:cNvSpPr>
            <a:spLocks/>
          </p:cNvSpPr>
          <p:nvPr/>
        </p:nvSpPr>
        <p:spPr bwMode="auto">
          <a:xfrm>
            <a:off x="609600" y="274638"/>
            <a:ext cx="8077200" cy="1143000"/>
          </a:xfrm>
          <a:prstGeom prst="rect">
            <a:avLst/>
          </a:prstGeom>
          <a:noFill/>
          <a:ln w="9525">
            <a:noFill/>
            <a:miter lim="800000"/>
            <a:headEnd/>
            <a:tailEnd/>
          </a:ln>
        </p:spPr>
        <p:txBody>
          <a:bodyPr/>
          <a:lstStyle/>
          <a:p>
            <a:pPr defTabSz="457200" eaLnBrk="0" hangingPunct="0"/>
            <a:r>
              <a:rPr kumimoji="0" lang="en-US" sz="4000" b="1" dirty="0">
                <a:solidFill>
                  <a:srgbClr val="960000"/>
                </a:solidFill>
              </a:rPr>
              <a:t>Slogan</a:t>
            </a:r>
          </a:p>
        </p:txBody>
      </p:sp>
    </p:spTree>
    <p:extLst>
      <p:ext uri="{BB962C8B-B14F-4D97-AF65-F5344CB8AC3E}">
        <p14:creationId xmlns:p14="http://schemas.microsoft.com/office/powerpoint/2010/main" val="10678185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pic>
        <p:nvPicPr>
          <p:cNvPr id="4" name="Picture 4" descr="http://ecx.images-amazon.com/images/I/51EcvJOqM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8400" y="-55065"/>
            <a:ext cx="5862279" cy="691306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3292403"/>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5" name="Rectangle 17"/>
          <p:cNvSpPr>
            <a:spLocks noGrp="1"/>
          </p:cNvSpPr>
          <p:nvPr>
            <p:ph type="body" idx="4294967295"/>
          </p:nvPr>
        </p:nvSpPr>
        <p:spPr>
          <a:xfrm>
            <a:off x="457200" y="1557338"/>
            <a:ext cx="8458200" cy="4538662"/>
          </a:xfrm>
        </p:spPr>
        <p:txBody>
          <a:bodyPr/>
          <a:lstStyle/>
          <a:p>
            <a:endParaRPr lang="en-US" sz="2800" dirty="0" smtClean="0">
              <a:latin typeface="Verdana" pitchFamily="34" charset="0"/>
            </a:endParaRPr>
          </a:p>
        </p:txBody>
      </p:sp>
      <p:pic>
        <p:nvPicPr>
          <p:cNvPr id="4" name="Picture 2" descr="http://uxmag.com/sites/default/files/uploads/harrell-universal-methods-of-design-review/universal-methods-of-design-160_16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09600"/>
            <a:ext cx="9187130" cy="5410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94671757"/>
      </p:ext>
    </p:extLst>
  </p:cSld>
  <p:clrMapOvr>
    <a:masterClrMapping/>
  </p:clrMapOvr>
  <p:transition>
    <p:strips/>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0"/>
            <a:ext cx="9144000" cy="14176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7092"/>
            <a:ext cx="9144000" cy="630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49327710"/>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09" name="Rectangle 2"/>
          <p:cNvSpPr>
            <a:spLocks noGrp="1"/>
          </p:cNvSpPr>
          <p:nvPr>
            <p:ph type="title" idx="4294967295"/>
          </p:nvPr>
        </p:nvSpPr>
        <p:spPr/>
        <p:txBody>
          <a:bodyPr/>
          <a:lstStyle/>
          <a:p>
            <a:r>
              <a:rPr lang="en-US" sz="4000" smtClean="0">
                <a:latin typeface="Calibri" pitchFamily="34" charset="0"/>
              </a:rPr>
              <a:t>Cultural Probes</a:t>
            </a:r>
          </a:p>
        </p:txBody>
      </p:sp>
      <p:sp>
        <p:nvSpPr>
          <p:cNvPr id="17410" name="Rectangle 3"/>
          <p:cNvSpPr>
            <a:spLocks noGrp="1"/>
          </p:cNvSpPr>
          <p:nvPr>
            <p:ph type="body" idx="4294967295"/>
          </p:nvPr>
        </p:nvSpPr>
        <p:spPr>
          <a:xfrm>
            <a:off x="609600" y="1295400"/>
            <a:ext cx="8077200" cy="4830763"/>
          </a:xfrm>
        </p:spPr>
        <p:txBody>
          <a:bodyPr/>
          <a:lstStyle/>
          <a:p>
            <a:r>
              <a:rPr lang="en-US" sz="3000" dirty="0" smtClean="0">
                <a:latin typeface="Calibri" pitchFamily="34" charset="0"/>
              </a:rPr>
              <a:t>Originally created as a hybrid of art + design</a:t>
            </a:r>
          </a:p>
          <a:p>
            <a:pPr lvl="1"/>
            <a:r>
              <a:rPr lang="en-US" sz="2600" dirty="0" smtClean="0">
                <a:latin typeface="Calibri" pitchFamily="34" charset="0"/>
              </a:rPr>
              <a:t>Provoke inspirational responses</a:t>
            </a:r>
          </a:p>
          <a:p>
            <a:pPr lvl="1"/>
            <a:r>
              <a:rPr lang="en-US" sz="2600" dirty="0" smtClean="0">
                <a:latin typeface="Calibri" pitchFamily="34" charset="0"/>
              </a:rPr>
              <a:t>Understanding a different culture</a:t>
            </a:r>
          </a:p>
          <a:p>
            <a:pPr lvl="1"/>
            <a:r>
              <a:rPr lang="en-US" sz="2600" dirty="0" smtClean="0">
                <a:latin typeface="Calibri" pitchFamily="34" charset="0"/>
              </a:rPr>
              <a:t>Understanding people’s feelings</a:t>
            </a:r>
          </a:p>
          <a:p>
            <a:endParaRPr lang="en-US" sz="3000" dirty="0" smtClean="0">
              <a:latin typeface="Calibri" pitchFamily="34" charset="0"/>
            </a:endParaRPr>
          </a:p>
          <a:p>
            <a:r>
              <a:rPr lang="en-US" sz="3000" dirty="0" smtClean="0">
                <a:latin typeface="Calibri" pitchFamily="34" charset="0"/>
              </a:rPr>
              <a:t>Useful if you want to get information over </a:t>
            </a:r>
            <a:br>
              <a:rPr lang="en-US" sz="3000" dirty="0" smtClean="0">
                <a:latin typeface="Calibri" pitchFamily="34" charset="0"/>
              </a:rPr>
            </a:br>
            <a:r>
              <a:rPr lang="en-US" sz="3000" dirty="0" smtClean="0">
                <a:latin typeface="Calibri" pitchFamily="34" charset="0"/>
              </a:rPr>
              <a:t>a long period of time</a:t>
            </a:r>
          </a:p>
        </p:txBody>
      </p:sp>
    </p:spTree>
    <p:extLst>
      <p:ext uri="{BB962C8B-B14F-4D97-AF65-F5344CB8AC3E}">
        <p14:creationId xmlns:p14="http://schemas.microsoft.com/office/powerpoint/2010/main" val="22561546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3" name="Rectangle 2"/>
          <p:cNvSpPr>
            <a:spLocks noGrp="1"/>
          </p:cNvSpPr>
          <p:nvPr>
            <p:ph type="title" idx="4294967295"/>
          </p:nvPr>
        </p:nvSpPr>
        <p:spPr/>
        <p:txBody>
          <a:bodyPr/>
          <a:lstStyle/>
          <a:p>
            <a:r>
              <a:rPr lang="en-US" sz="4000" smtClean="0">
                <a:latin typeface="Calibri" pitchFamily="34" charset="0"/>
              </a:rPr>
              <a:t>Cultural Probes</a:t>
            </a:r>
          </a:p>
        </p:txBody>
      </p:sp>
      <p:sp>
        <p:nvSpPr>
          <p:cNvPr id="18434" name="Rectangle 3"/>
          <p:cNvSpPr>
            <a:spLocks noGrp="1"/>
          </p:cNvSpPr>
          <p:nvPr>
            <p:ph type="body" idx="4294967295"/>
          </p:nvPr>
        </p:nvSpPr>
        <p:spPr>
          <a:xfrm>
            <a:off x="609600" y="1295400"/>
            <a:ext cx="8077200" cy="4830763"/>
          </a:xfrm>
        </p:spPr>
        <p:txBody>
          <a:bodyPr/>
          <a:lstStyle/>
          <a:p>
            <a:r>
              <a:rPr lang="en-US" sz="3000" dirty="0" smtClean="0">
                <a:latin typeface="Calibri" pitchFamily="34" charset="0"/>
              </a:rPr>
              <a:t>Increase presence of</a:t>
            </a:r>
            <a:br>
              <a:rPr lang="en-US" sz="3000" dirty="0" smtClean="0">
                <a:latin typeface="Calibri" pitchFamily="34" charset="0"/>
              </a:rPr>
            </a:br>
            <a:r>
              <a:rPr lang="en-US" sz="3000" dirty="0" smtClean="0">
                <a:latin typeface="Calibri" pitchFamily="34" charset="0"/>
              </a:rPr>
              <a:t>elderly in community</a:t>
            </a:r>
          </a:p>
          <a:p>
            <a:r>
              <a:rPr lang="en-US" sz="3000" dirty="0" smtClean="0">
                <a:latin typeface="Calibri" pitchFamily="34" charset="0"/>
              </a:rPr>
              <a:t>“We’ve brought you </a:t>
            </a:r>
            <a:br>
              <a:rPr lang="en-US" sz="3000" dirty="0" smtClean="0">
                <a:latin typeface="Calibri" pitchFamily="34" charset="0"/>
              </a:rPr>
            </a:br>
            <a:r>
              <a:rPr lang="en-US" sz="3000" dirty="0" smtClean="0">
                <a:latin typeface="Calibri" pitchFamily="34" charset="0"/>
              </a:rPr>
              <a:t>a kind of gift. They’re </a:t>
            </a:r>
            <a:br>
              <a:rPr lang="en-US" sz="3000" dirty="0" smtClean="0">
                <a:latin typeface="Calibri" pitchFamily="34" charset="0"/>
              </a:rPr>
            </a:br>
            <a:r>
              <a:rPr lang="en-US" sz="3000" dirty="0" smtClean="0">
                <a:latin typeface="Calibri" pitchFamily="34" charset="0"/>
              </a:rPr>
              <a:t>a way for us to get to </a:t>
            </a:r>
            <a:br>
              <a:rPr lang="en-US" sz="3000" dirty="0" smtClean="0">
                <a:latin typeface="Calibri" pitchFamily="34" charset="0"/>
              </a:rPr>
            </a:br>
            <a:r>
              <a:rPr lang="en-US" sz="3000" dirty="0" smtClean="0">
                <a:latin typeface="Calibri" pitchFamily="34" charset="0"/>
              </a:rPr>
              <a:t>know you better, and </a:t>
            </a:r>
            <a:br>
              <a:rPr lang="en-US" sz="3000" dirty="0" smtClean="0">
                <a:latin typeface="Calibri" pitchFamily="34" charset="0"/>
              </a:rPr>
            </a:br>
            <a:r>
              <a:rPr lang="en-US" sz="3000" dirty="0" smtClean="0">
                <a:latin typeface="Calibri" pitchFamily="34" charset="0"/>
              </a:rPr>
              <a:t>for you to get to know </a:t>
            </a:r>
            <a:br>
              <a:rPr lang="en-US" sz="3000" dirty="0" smtClean="0">
                <a:latin typeface="Calibri" pitchFamily="34" charset="0"/>
              </a:rPr>
            </a:br>
            <a:r>
              <a:rPr lang="en-US" sz="3000" dirty="0" smtClean="0">
                <a:latin typeface="Calibri" pitchFamily="34" charset="0"/>
              </a:rPr>
              <a:t>us. Take a look, and </a:t>
            </a:r>
            <a:br>
              <a:rPr lang="en-US" sz="3000" dirty="0" smtClean="0">
                <a:latin typeface="Calibri" pitchFamily="34" charset="0"/>
              </a:rPr>
            </a:br>
            <a:r>
              <a:rPr lang="en-US" sz="3000" dirty="0" smtClean="0">
                <a:latin typeface="Calibri" pitchFamily="34" charset="0"/>
              </a:rPr>
              <a:t>we’ll explain what’s </a:t>
            </a:r>
            <a:br>
              <a:rPr lang="en-US" sz="3000" dirty="0" smtClean="0">
                <a:latin typeface="Calibri" pitchFamily="34" charset="0"/>
              </a:rPr>
            </a:br>
            <a:r>
              <a:rPr lang="en-US" sz="3000" dirty="0" smtClean="0">
                <a:latin typeface="Calibri" pitchFamily="34" charset="0"/>
              </a:rPr>
              <a:t>in them.”</a:t>
            </a:r>
          </a:p>
        </p:txBody>
      </p:sp>
      <p:pic>
        <p:nvPicPr>
          <p:cNvPr id="18435" name="Picture 4"/>
          <p:cNvPicPr>
            <a:picLocks noChangeAspect="1" noChangeArrowheads="1"/>
          </p:cNvPicPr>
          <p:nvPr/>
        </p:nvPicPr>
        <p:blipFill>
          <a:blip r:embed="rId3"/>
          <a:srcRect/>
          <a:stretch>
            <a:fillRect/>
          </a:stretch>
        </p:blipFill>
        <p:spPr bwMode="auto">
          <a:xfrm>
            <a:off x="4648200" y="920750"/>
            <a:ext cx="4386263" cy="5861050"/>
          </a:xfrm>
          <a:prstGeom prst="rect">
            <a:avLst/>
          </a:prstGeom>
          <a:noFill/>
          <a:ln w="9525">
            <a:noFill/>
            <a:miter lim="800000"/>
            <a:headEnd/>
            <a:tailEnd/>
          </a:ln>
        </p:spPr>
      </p:pic>
    </p:spTree>
    <p:extLst>
      <p:ext uri="{BB962C8B-B14F-4D97-AF65-F5344CB8AC3E}">
        <p14:creationId xmlns:p14="http://schemas.microsoft.com/office/powerpoint/2010/main" val="971477780"/>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7" name="Rectangle 2"/>
          <p:cNvSpPr>
            <a:spLocks noGrp="1"/>
          </p:cNvSpPr>
          <p:nvPr>
            <p:ph type="title" idx="4294967295"/>
          </p:nvPr>
        </p:nvSpPr>
        <p:spPr/>
        <p:txBody>
          <a:bodyPr/>
          <a:lstStyle/>
          <a:p>
            <a:r>
              <a:rPr lang="en-US" sz="4000" smtClean="0">
                <a:latin typeface="Calibri" pitchFamily="34" charset="0"/>
              </a:rPr>
              <a:t>Cultural Probes</a:t>
            </a:r>
          </a:p>
        </p:txBody>
      </p:sp>
      <p:sp>
        <p:nvSpPr>
          <p:cNvPr id="19458" name="Rectangle 3"/>
          <p:cNvSpPr>
            <a:spLocks noGrp="1"/>
          </p:cNvSpPr>
          <p:nvPr>
            <p:ph type="body" idx="4294967295"/>
          </p:nvPr>
        </p:nvSpPr>
        <p:spPr/>
        <p:txBody>
          <a:bodyPr/>
          <a:lstStyle/>
          <a:p>
            <a:r>
              <a:rPr lang="en-US" sz="3000" smtClean="0">
                <a:latin typeface="Calibri" pitchFamily="34" charset="0"/>
              </a:rPr>
              <a:t>Postcards</a:t>
            </a:r>
          </a:p>
          <a:p>
            <a:pPr lvl="1"/>
            <a:r>
              <a:rPr lang="en-US" sz="2600" smtClean="0">
                <a:latin typeface="Calibri" pitchFamily="34" charset="0"/>
              </a:rPr>
              <a:t>What do you dislike </a:t>
            </a:r>
            <a:br>
              <a:rPr lang="en-US" sz="2600" smtClean="0">
                <a:latin typeface="Calibri" pitchFamily="34" charset="0"/>
              </a:rPr>
            </a:br>
            <a:r>
              <a:rPr lang="en-US" sz="2600" smtClean="0">
                <a:latin typeface="Calibri" pitchFamily="34" charset="0"/>
              </a:rPr>
              <a:t>about [village]?</a:t>
            </a:r>
          </a:p>
          <a:p>
            <a:pPr lvl="1"/>
            <a:r>
              <a:rPr lang="en-US" sz="2600" smtClean="0">
                <a:latin typeface="Calibri" pitchFamily="34" charset="0"/>
              </a:rPr>
              <a:t>What place does art </a:t>
            </a:r>
            <a:br>
              <a:rPr lang="en-US" sz="2600" smtClean="0">
                <a:latin typeface="Calibri" pitchFamily="34" charset="0"/>
              </a:rPr>
            </a:br>
            <a:r>
              <a:rPr lang="en-US" sz="2600" smtClean="0">
                <a:latin typeface="Calibri" pitchFamily="34" charset="0"/>
              </a:rPr>
              <a:t>have in your life?</a:t>
            </a:r>
          </a:p>
          <a:p>
            <a:pPr lvl="1"/>
            <a:r>
              <a:rPr lang="en-US" sz="2600" smtClean="0">
                <a:latin typeface="Calibri" pitchFamily="34" charset="0"/>
              </a:rPr>
              <a:t>Tell us about your </a:t>
            </a:r>
            <a:br>
              <a:rPr lang="en-US" sz="2600" smtClean="0">
                <a:latin typeface="Calibri" pitchFamily="34" charset="0"/>
              </a:rPr>
            </a:br>
            <a:r>
              <a:rPr lang="en-US" sz="2600" smtClean="0">
                <a:latin typeface="Calibri" pitchFamily="34" charset="0"/>
              </a:rPr>
              <a:t>favorite device</a:t>
            </a:r>
          </a:p>
        </p:txBody>
      </p:sp>
      <p:pic>
        <p:nvPicPr>
          <p:cNvPr id="19459" name="Picture 5"/>
          <p:cNvPicPr>
            <a:picLocks noChangeAspect="1" noChangeArrowheads="1"/>
          </p:cNvPicPr>
          <p:nvPr/>
        </p:nvPicPr>
        <p:blipFill>
          <a:blip r:embed="rId2"/>
          <a:srcRect/>
          <a:stretch>
            <a:fillRect/>
          </a:stretch>
        </p:blipFill>
        <p:spPr bwMode="auto">
          <a:xfrm>
            <a:off x="4495800" y="685800"/>
            <a:ext cx="4398963" cy="5556250"/>
          </a:xfrm>
          <a:prstGeom prst="rect">
            <a:avLst/>
          </a:prstGeom>
          <a:noFill/>
          <a:ln w="9525">
            <a:noFill/>
            <a:miter lim="800000"/>
            <a:headEnd/>
            <a:tailEnd/>
          </a:ln>
        </p:spPr>
      </p:pic>
    </p:spTree>
    <p:extLst>
      <p:ext uri="{BB962C8B-B14F-4D97-AF65-F5344CB8AC3E}">
        <p14:creationId xmlns:p14="http://schemas.microsoft.com/office/powerpoint/2010/main" val="54322226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1" name="Rectangle 2"/>
          <p:cNvSpPr>
            <a:spLocks noGrp="1"/>
          </p:cNvSpPr>
          <p:nvPr>
            <p:ph type="title" idx="4294967295"/>
          </p:nvPr>
        </p:nvSpPr>
        <p:spPr/>
        <p:txBody>
          <a:bodyPr/>
          <a:lstStyle/>
          <a:p>
            <a:r>
              <a:rPr lang="en-US" sz="4000" smtClean="0">
                <a:latin typeface="Calibri" pitchFamily="34" charset="0"/>
              </a:rPr>
              <a:t>Cultural Probes</a:t>
            </a:r>
          </a:p>
        </p:txBody>
      </p:sp>
      <p:sp>
        <p:nvSpPr>
          <p:cNvPr id="20482" name="Rectangle 3"/>
          <p:cNvSpPr>
            <a:spLocks noGrp="1"/>
          </p:cNvSpPr>
          <p:nvPr>
            <p:ph type="body" idx="4294967295"/>
          </p:nvPr>
        </p:nvSpPr>
        <p:spPr>
          <a:xfrm>
            <a:off x="609600" y="1295400"/>
            <a:ext cx="8077200" cy="4525963"/>
          </a:xfrm>
        </p:spPr>
        <p:txBody>
          <a:bodyPr/>
          <a:lstStyle/>
          <a:p>
            <a:pPr>
              <a:lnSpc>
                <a:spcPct val="90000"/>
              </a:lnSpc>
            </a:pPr>
            <a:r>
              <a:rPr lang="en-US" sz="3000" dirty="0" smtClean="0">
                <a:latin typeface="Calibri" pitchFamily="34" charset="0"/>
              </a:rPr>
              <a:t>Maps</a:t>
            </a:r>
          </a:p>
          <a:p>
            <a:pPr lvl="1">
              <a:lnSpc>
                <a:spcPct val="90000"/>
              </a:lnSpc>
            </a:pPr>
            <a:r>
              <a:rPr lang="en-US" sz="2600" dirty="0" smtClean="0">
                <a:latin typeface="Calibri" pitchFamily="34" charset="0"/>
              </a:rPr>
              <a:t>Where have you been in the world? (world map)</a:t>
            </a:r>
          </a:p>
          <a:p>
            <a:pPr lvl="1">
              <a:lnSpc>
                <a:spcPct val="90000"/>
              </a:lnSpc>
            </a:pPr>
            <a:r>
              <a:rPr lang="en-US" sz="2600" dirty="0" smtClean="0">
                <a:latin typeface="Calibri" pitchFamily="34" charset="0"/>
              </a:rPr>
              <a:t>Where you like to go meet people? (local map)</a:t>
            </a:r>
          </a:p>
          <a:p>
            <a:pPr lvl="1">
              <a:lnSpc>
                <a:spcPct val="90000"/>
              </a:lnSpc>
            </a:pPr>
            <a:r>
              <a:rPr lang="en-US" sz="2600" dirty="0" smtClean="0">
                <a:latin typeface="Calibri" pitchFamily="34" charset="0"/>
              </a:rPr>
              <a:t>Where you like to go to be alone? </a:t>
            </a:r>
          </a:p>
          <a:p>
            <a:pPr lvl="1">
              <a:lnSpc>
                <a:spcPct val="90000"/>
              </a:lnSpc>
            </a:pPr>
            <a:r>
              <a:rPr lang="en-US" sz="2600" dirty="0" smtClean="0">
                <a:latin typeface="Calibri" pitchFamily="34" charset="0"/>
              </a:rPr>
              <a:t>Where you would like to go but can’t?</a:t>
            </a:r>
          </a:p>
          <a:p>
            <a:pPr>
              <a:lnSpc>
                <a:spcPct val="90000"/>
              </a:lnSpc>
            </a:pPr>
            <a:r>
              <a:rPr lang="en-US" sz="3000" dirty="0" smtClean="0">
                <a:latin typeface="Calibri" pitchFamily="34" charset="0"/>
              </a:rPr>
              <a:t>Disposable camera</a:t>
            </a:r>
          </a:p>
          <a:p>
            <a:pPr lvl="1">
              <a:lnSpc>
                <a:spcPct val="90000"/>
              </a:lnSpc>
            </a:pPr>
            <a:r>
              <a:rPr lang="en-US" sz="2600" dirty="0" smtClean="0">
                <a:latin typeface="Calibri" pitchFamily="34" charset="0"/>
              </a:rPr>
              <a:t>Your home</a:t>
            </a:r>
          </a:p>
          <a:p>
            <a:pPr lvl="1">
              <a:lnSpc>
                <a:spcPct val="90000"/>
              </a:lnSpc>
            </a:pPr>
            <a:r>
              <a:rPr lang="en-US" sz="2600" dirty="0" smtClean="0">
                <a:latin typeface="Calibri" pitchFamily="34" charset="0"/>
              </a:rPr>
              <a:t>First person you see today</a:t>
            </a:r>
          </a:p>
          <a:p>
            <a:pPr lvl="1">
              <a:lnSpc>
                <a:spcPct val="90000"/>
              </a:lnSpc>
            </a:pPr>
            <a:r>
              <a:rPr lang="en-US" sz="2600" dirty="0" smtClean="0">
                <a:latin typeface="Calibri" pitchFamily="34" charset="0"/>
              </a:rPr>
              <a:t>Something fun</a:t>
            </a:r>
          </a:p>
          <a:p>
            <a:pPr lvl="1">
              <a:lnSpc>
                <a:spcPct val="90000"/>
              </a:lnSpc>
            </a:pPr>
            <a:r>
              <a:rPr lang="en-US" sz="2600" dirty="0" smtClean="0">
                <a:latin typeface="Calibri" pitchFamily="34" charset="0"/>
              </a:rPr>
              <a:t>Something boring</a:t>
            </a:r>
          </a:p>
        </p:txBody>
      </p:sp>
      <p:pic>
        <p:nvPicPr>
          <p:cNvPr id="20483" name="Picture 5" descr="disposcam"/>
          <p:cNvPicPr>
            <a:picLocks noChangeAspect="1" noChangeArrowheads="1"/>
          </p:cNvPicPr>
          <p:nvPr/>
        </p:nvPicPr>
        <p:blipFill>
          <a:blip r:embed="rId2"/>
          <a:srcRect/>
          <a:stretch>
            <a:fillRect/>
          </a:stretch>
        </p:blipFill>
        <p:spPr bwMode="auto">
          <a:xfrm>
            <a:off x="5334000" y="3886200"/>
            <a:ext cx="3276600" cy="2206625"/>
          </a:xfrm>
          <a:prstGeom prst="rect">
            <a:avLst/>
          </a:prstGeom>
          <a:noFill/>
          <a:ln w="9525">
            <a:noFill/>
            <a:miter lim="800000"/>
            <a:headEnd/>
            <a:tailEnd/>
          </a:ln>
        </p:spPr>
      </p:pic>
    </p:spTree>
    <p:extLst>
      <p:ext uri="{BB962C8B-B14F-4D97-AF65-F5344CB8AC3E}">
        <p14:creationId xmlns:p14="http://schemas.microsoft.com/office/powerpoint/2010/main" val="57799085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5" name="Rectangle 2"/>
          <p:cNvSpPr>
            <a:spLocks noGrp="1"/>
          </p:cNvSpPr>
          <p:nvPr>
            <p:ph type="title" idx="4294967295"/>
          </p:nvPr>
        </p:nvSpPr>
        <p:spPr/>
        <p:txBody>
          <a:bodyPr/>
          <a:lstStyle/>
          <a:p>
            <a:r>
              <a:rPr lang="en-US" sz="4000" smtClean="0">
                <a:latin typeface="Calibri" pitchFamily="34" charset="0"/>
              </a:rPr>
              <a:t>Cultural Probes</a:t>
            </a:r>
          </a:p>
        </p:txBody>
      </p:sp>
      <p:sp>
        <p:nvSpPr>
          <p:cNvPr id="21506" name="Rectangle 3"/>
          <p:cNvSpPr>
            <a:spLocks noGrp="1"/>
          </p:cNvSpPr>
          <p:nvPr>
            <p:ph type="body" idx="4294967295"/>
          </p:nvPr>
        </p:nvSpPr>
        <p:spPr>
          <a:xfrm>
            <a:off x="381000" y="1112838"/>
            <a:ext cx="8077200" cy="5059362"/>
          </a:xfrm>
        </p:spPr>
        <p:txBody>
          <a:bodyPr/>
          <a:lstStyle/>
          <a:p>
            <a:pPr>
              <a:lnSpc>
                <a:spcPct val="90000"/>
              </a:lnSpc>
            </a:pPr>
            <a:r>
              <a:rPr lang="en-US" sz="3000" dirty="0" smtClean="0">
                <a:latin typeface="Calibri" pitchFamily="34" charset="0"/>
              </a:rPr>
              <a:t>Photo Album</a:t>
            </a:r>
          </a:p>
          <a:p>
            <a:pPr lvl="1">
              <a:lnSpc>
                <a:spcPct val="90000"/>
              </a:lnSpc>
            </a:pPr>
            <a:r>
              <a:rPr lang="en-US" sz="2600" dirty="0" smtClean="0">
                <a:latin typeface="Calibri" pitchFamily="34" charset="0"/>
              </a:rPr>
              <a:t>Use 6-10 pictures to tell </a:t>
            </a:r>
            <a:br>
              <a:rPr lang="en-US" sz="2600" dirty="0" smtClean="0">
                <a:latin typeface="Calibri" pitchFamily="34" charset="0"/>
              </a:rPr>
            </a:br>
            <a:r>
              <a:rPr lang="en-US" sz="2600" dirty="0" smtClean="0">
                <a:latin typeface="Calibri" pitchFamily="34" charset="0"/>
              </a:rPr>
              <a:t>us about your story</a:t>
            </a:r>
          </a:p>
          <a:p>
            <a:pPr>
              <a:lnSpc>
                <a:spcPct val="90000"/>
              </a:lnSpc>
            </a:pPr>
            <a:r>
              <a:rPr lang="en-US" sz="3000" dirty="0" smtClean="0">
                <a:latin typeface="Calibri" pitchFamily="34" charset="0"/>
              </a:rPr>
              <a:t>Media Diary (daily for a week)</a:t>
            </a:r>
          </a:p>
          <a:p>
            <a:pPr lvl="1">
              <a:lnSpc>
                <a:spcPct val="90000"/>
              </a:lnSpc>
            </a:pPr>
            <a:r>
              <a:rPr lang="en-US" sz="2600" dirty="0" smtClean="0">
                <a:latin typeface="Calibri" pitchFamily="34" charset="0"/>
              </a:rPr>
              <a:t>Record TV and radio use</a:t>
            </a:r>
          </a:p>
          <a:p>
            <a:pPr lvl="1">
              <a:lnSpc>
                <a:spcPct val="90000"/>
              </a:lnSpc>
            </a:pPr>
            <a:r>
              <a:rPr lang="en-US" sz="2600" dirty="0" smtClean="0">
                <a:latin typeface="Calibri" pitchFamily="34" charset="0"/>
              </a:rPr>
              <a:t>Record what they watched, </a:t>
            </a:r>
            <a:br>
              <a:rPr lang="en-US" sz="2600" dirty="0" smtClean="0">
                <a:latin typeface="Calibri" pitchFamily="34" charset="0"/>
              </a:rPr>
            </a:br>
            <a:r>
              <a:rPr lang="en-US" sz="2600" dirty="0" smtClean="0">
                <a:latin typeface="Calibri" pitchFamily="34" charset="0"/>
              </a:rPr>
              <a:t>when, and with whom</a:t>
            </a:r>
          </a:p>
          <a:p>
            <a:pPr lvl="1">
              <a:lnSpc>
                <a:spcPct val="90000"/>
              </a:lnSpc>
            </a:pPr>
            <a:r>
              <a:rPr lang="en-US" sz="2600" dirty="0" smtClean="0">
                <a:latin typeface="Calibri" pitchFamily="34" charset="0"/>
              </a:rPr>
              <a:t>Record incoming and outgoing calls</a:t>
            </a:r>
          </a:p>
          <a:p>
            <a:pPr>
              <a:lnSpc>
                <a:spcPct val="90000"/>
              </a:lnSpc>
            </a:pPr>
            <a:endParaRPr lang="en-US" sz="1200" dirty="0" smtClean="0">
              <a:latin typeface="Calibri" pitchFamily="34" charset="0"/>
            </a:endParaRPr>
          </a:p>
          <a:p>
            <a:pPr>
              <a:lnSpc>
                <a:spcPct val="90000"/>
              </a:lnSpc>
            </a:pPr>
            <a:r>
              <a:rPr lang="en-US" sz="3000" dirty="0" smtClean="0">
                <a:latin typeface="Calibri" pitchFamily="34" charset="0"/>
              </a:rPr>
              <a:t>Unexpected use</a:t>
            </a:r>
          </a:p>
          <a:p>
            <a:pPr lvl="1">
              <a:lnSpc>
                <a:spcPct val="90000"/>
              </a:lnSpc>
            </a:pPr>
            <a:r>
              <a:rPr lang="en-US" sz="2600" dirty="0" smtClean="0">
                <a:latin typeface="Calibri" pitchFamily="34" charset="0"/>
              </a:rPr>
              <a:t>When team went in person to give probes to groups, the probes sparked a lot of useful discussion as well</a:t>
            </a:r>
          </a:p>
        </p:txBody>
      </p:sp>
      <p:pic>
        <p:nvPicPr>
          <p:cNvPr id="21507" name="Picture 6" descr="probe_pack"/>
          <p:cNvPicPr>
            <a:picLocks noChangeAspect="1" noChangeArrowheads="1"/>
          </p:cNvPicPr>
          <p:nvPr/>
        </p:nvPicPr>
        <p:blipFill>
          <a:blip r:embed="rId2"/>
          <a:srcRect l="6084" t="7611" r="2292" b="4556"/>
          <a:stretch>
            <a:fillRect/>
          </a:stretch>
        </p:blipFill>
        <p:spPr bwMode="auto">
          <a:xfrm>
            <a:off x="5500688" y="1376363"/>
            <a:ext cx="3490912" cy="2509837"/>
          </a:xfrm>
          <a:prstGeom prst="rect">
            <a:avLst/>
          </a:prstGeom>
          <a:noFill/>
          <a:ln w="9525">
            <a:noFill/>
            <a:miter lim="800000"/>
            <a:headEnd/>
            <a:tailEnd/>
          </a:ln>
        </p:spPr>
      </p:pic>
    </p:spTree>
    <p:extLst>
      <p:ext uri="{BB962C8B-B14F-4D97-AF65-F5344CB8AC3E}">
        <p14:creationId xmlns:p14="http://schemas.microsoft.com/office/powerpoint/2010/main" val="4119941852"/>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65346</TotalTime>
  <Words>2586</Words>
  <Application>Microsoft Office PowerPoint</Application>
  <PresentationFormat>On-screen Show (4:3)</PresentationFormat>
  <Paragraphs>443</Paragraphs>
  <Slides>103</Slides>
  <Notes>54</Notes>
  <HiddenSlides>0</HiddenSlides>
  <MMClips>0</MMClips>
  <ScaleCrop>false</ScaleCrop>
  <HeadingPairs>
    <vt:vector size="4" baseType="variant">
      <vt:variant>
        <vt:lpstr>Theme</vt:lpstr>
      </vt:variant>
      <vt:variant>
        <vt:i4>1</vt:i4>
      </vt:variant>
      <vt:variant>
        <vt:lpstr>Slide Titles</vt:lpstr>
      </vt:variant>
      <vt:variant>
        <vt:i4>103</vt:i4>
      </vt:variant>
    </vt:vector>
  </HeadingPairs>
  <TitlesOfParts>
    <vt:vector size="104" baseType="lpstr">
      <vt:lpstr>Office Theme</vt:lpstr>
      <vt:lpstr>Advanced Prototyping  and Evaluation</vt:lpstr>
      <vt:lpstr>Today</vt:lpstr>
      <vt:lpstr>NASA Capstone 2014 Helios</vt:lpstr>
      <vt:lpstr>NASA Capstone 2014 Helios</vt:lpstr>
      <vt:lpstr>PowerPoint Presentation</vt:lpstr>
      <vt:lpstr>PowerPoint Presentation</vt:lpstr>
      <vt:lpstr>PowerPoint Presentation</vt:lpstr>
      <vt:lpstr>PowerPoint Presentation</vt:lpstr>
      <vt:lpstr>PowerPoint Presentation</vt:lpstr>
      <vt:lpstr>Prototyping Philosophy</vt:lpstr>
      <vt:lpstr>NASA Capstone 2015 Rats in Space</vt:lpstr>
      <vt:lpstr>NASA Capstone 2015 Rats in Space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Boeing 2014 MHCI Capstone Wearable for Contextual Info Access</vt:lpstr>
      <vt:lpstr>Boeing 2014 MHCI Capstone Knowledge Sharing Platform</vt:lpstr>
      <vt:lpstr>Boeing 2014 MHCI Capstone Job Completion Notifications</vt:lpstr>
      <vt:lpstr>Bosch 2014 Internet of Things for Homes</vt:lpstr>
      <vt:lpstr>PowerPoint Presentation</vt:lpstr>
      <vt:lpstr>PowerPoint Presentation</vt:lpstr>
      <vt:lpstr>Google 2014 - Signifiers.io</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Diary Studies / Experience Sampling</vt:lpstr>
      <vt:lpstr>PowerPoint Presentation</vt:lpstr>
      <vt:lpstr>Diary Studies / Experience Sampling</vt:lpstr>
      <vt:lpstr>Example: Personal Audio Loop</vt:lpstr>
      <vt:lpstr>Example: Personal Audio Loop</vt:lpstr>
      <vt:lpstr>Example: Personal Audio Loop</vt:lpstr>
      <vt:lpstr>Discussion of Diary Studies / ESM</vt:lpstr>
      <vt:lpstr>Administrivia</vt:lpstr>
      <vt:lpstr>PowerPoint Presentation</vt:lpstr>
      <vt:lpstr>Today</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From a Previous PUI Student</vt:lpstr>
      <vt:lpstr>Evaluating Variations with A/B Testing</vt:lpstr>
      <vt:lpstr>N = 1.5M</vt:lpstr>
      <vt:lpstr>Six Variations on a Text Label n=100k trials / variation, t = 1 week</vt:lpstr>
      <vt:lpstr>Big Data Changes UX Evaluation</vt:lpstr>
      <vt:lpstr>Big Data Changes the Way We Think About Behavior</vt:lpstr>
      <vt:lpstr>PowerPoint Presentation</vt:lpstr>
      <vt:lpstr>PowerPoint Presentation</vt:lpstr>
      <vt:lpstr>PowerPoint Presentation</vt:lpstr>
      <vt:lpstr>Which UI Performs Better in Terms of Conversion Rates</vt:lpstr>
      <vt:lpstr>Which UI Performs Better in Terms of Conversion Rates</vt:lpstr>
      <vt:lpstr>Discussion: Pros and Cons of this kind of A/B testing?</vt:lpstr>
      <vt:lpstr>41 Shades of Blue</vt:lpstr>
      <vt:lpstr>Google Testing 41 Shades of Blue</vt:lpstr>
      <vt:lpstr>41 Shades of Blue</vt:lpstr>
      <vt:lpstr>Summary and For Next Class</vt:lpstr>
      <vt:lpstr>PowerPoint Presentation</vt:lpstr>
      <vt:lpstr>Summary</vt:lpstr>
      <vt:lpstr>PowerPoint Presentation</vt:lpstr>
      <vt:lpstr>PowerPoint Presentation</vt:lpstr>
      <vt:lpstr>PowerPoint Presentation</vt:lpstr>
      <vt:lpstr>PowerPoint Presentation</vt:lpstr>
      <vt:lpstr>Cultural Probes</vt:lpstr>
      <vt:lpstr>Cultural Probes</vt:lpstr>
      <vt:lpstr>Cultural Probes</vt:lpstr>
      <vt:lpstr>Cultural Probes</vt:lpstr>
      <vt:lpstr>Cultural Probes</vt:lpstr>
      <vt:lpstr>Discussion: Cultural Probes</vt:lpstr>
      <vt:lpstr>Flu</vt:lpstr>
      <vt:lpstr>PowerPoint Presentation</vt:lpstr>
      <vt:lpstr>PowerPoint Presentation</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Human Interaction: Mobility, Privacy, Security</dc:title>
  <dc:creator>Jason Hong</dc:creator>
  <cp:lastModifiedBy>Jason Hong</cp:lastModifiedBy>
  <cp:revision>1060</cp:revision>
  <dcterms:created xsi:type="dcterms:W3CDTF">2009-08-12T18:33:59Z</dcterms:created>
  <dcterms:modified xsi:type="dcterms:W3CDTF">2018-09-17T14:36:21Z</dcterms:modified>
</cp:coreProperties>
</file>